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58" r:id="rId3"/>
    <p:sldId id="266" r:id="rId4"/>
    <p:sldId id="265" r:id="rId5"/>
    <p:sldId id="260" r:id="rId6"/>
    <p:sldId id="262" r:id="rId7"/>
    <p:sldId id="263" r:id="rId8"/>
    <p:sldId id="264" r:id="rId9"/>
    <p:sldId id="29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4" r:id="rId19"/>
    <p:sldId id="275" r:id="rId20"/>
    <p:sldId id="277" r:id="rId21"/>
    <p:sldId id="278" r:id="rId22"/>
    <p:sldId id="279" r:id="rId23"/>
    <p:sldId id="280" r:id="rId24"/>
    <p:sldId id="299" r:id="rId25"/>
    <p:sldId id="297" r:id="rId26"/>
    <p:sldId id="281" r:id="rId27"/>
    <p:sldId id="282" r:id="rId28"/>
    <p:sldId id="283" r:id="rId29"/>
    <p:sldId id="284" r:id="rId30"/>
    <p:sldId id="285" r:id="rId31"/>
    <p:sldId id="302" r:id="rId32"/>
    <p:sldId id="298" r:id="rId33"/>
    <p:sldId id="286" r:id="rId34"/>
    <p:sldId id="287" r:id="rId35"/>
    <p:sldId id="289" r:id="rId36"/>
    <p:sldId id="290" r:id="rId37"/>
    <p:sldId id="291" r:id="rId38"/>
    <p:sldId id="300" r:id="rId39"/>
    <p:sldId id="303" r:id="rId40"/>
    <p:sldId id="304" r:id="rId41"/>
    <p:sldId id="301" r:id="rId42"/>
    <p:sldId id="305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32" autoAdjust="0"/>
  </p:normalViewPr>
  <p:slideViewPr>
    <p:cSldViewPr snapToGrid="0" snapToObjects="1">
      <p:cViewPr varScale="1">
        <p:scale>
          <a:sx n="78" d="100"/>
          <a:sy n="78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6FBA-5CB0-0748-8DE2-CE08DB227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0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77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5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8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1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1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3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38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6FBA-5CB0-0748-8DE2-CE08DB227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2099-ECE3-854A-88FD-09141B52A4F6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065E-6E8F-9148-B2D3-B26D65DF6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6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667" y="1690158"/>
            <a:ext cx="8449733" cy="1470025"/>
          </a:xfrm>
        </p:spPr>
        <p:txBody>
          <a:bodyPr/>
          <a:lstStyle/>
          <a:p>
            <a:r>
              <a:rPr lang="fr-FR" dirty="0" smtClean="0"/>
              <a:t>Bases fondamentales de la sédation en réanimation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8667" y="3886200"/>
            <a:ext cx="8449733" cy="1752600"/>
          </a:xfrm>
        </p:spPr>
        <p:txBody>
          <a:bodyPr>
            <a:normAutofit fontScale="85000" lnSpcReduction="20000"/>
          </a:bodyPr>
          <a:lstStyle/>
          <a:p>
            <a:r>
              <a:rPr lang="fr-FR" sz="3800" dirty="0" smtClean="0"/>
              <a:t>Gilbert Fabrice OTIOBANDA, MCA</a:t>
            </a:r>
          </a:p>
          <a:p>
            <a:endParaRPr lang="fr-FR" dirty="0" smtClean="0"/>
          </a:p>
          <a:p>
            <a:r>
              <a:rPr lang="fr-FR" dirty="0" smtClean="0"/>
              <a:t>Faculté des sciences de la Santé, UMNG</a:t>
            </a:r>
          </a:p>
          <a:p>
            <a:r>
              <a:rPr lang="fr-FR" dirty="0" smtClean="0"/>
              <a:t>Réanimation polyvalente, CHU de Brazzaville</a:t>
            </a:r>
          </a:p>
        </p:txBody>
      </p:sp>
    </p:spTree>
    <p:extLst>
      <p:ext uri="{BB962C8B-B14F-4D97-AF65-F5344CB8AC3E}">
        <p14:creationId xmlns:p14="http://schemas.microsoft.com/office/powerpoint/2010/main" val="595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169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Fondamentale à la mise en route d</a:t>
            </a:r>
            <a:r>
              <a:rPr lang="ja-JP" altLang="fr-FR" sz="2400" dirty="0" smtClean="0">
                <a:latin typeface="Arial"/>
              </a:rPr>
              <a:t>’</a:t>
            </a:r>
            <a:r>
              <a:rPr lang="fr-FR" sz="2400" dirty="0" smtClean="0"/>
              <a:t>une sédation ou d</a:t>
            </a:r>
            <a:r>
              <a:rPr lang="ja-JP" altLang="fr-FR" sz="2400" dirty="0" smtClean="0">
                <a:latin typeface="Arial"/>
              </a:rPr>
              <a:t>’</a:t>
            </a:r>
            <a:r>
              <a:rPr lang="fr-FR" sz="2400" dirty="0" smtClean="0"/>
              <a:t>une analgésie adaptée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Doit se poursuivre après mise en œuvre thérapeutique adaptée  =&gt; monitorage ++</a:t>
            </a:r>
            <a:endParaRPr lang="fr-FR" sz="2400" dirty="0" smtClean="0">
              <a:solidFill>
                <a:srgbClr val="FF99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Pour éviter: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Sédation trop profonde:</a:t>
            </a:r>
            <a:r>
              <a:rPr lang="fr-FR" dirty="0" smtClean="0">
                <a:sym typeface="Wingdings 3" charset="0"/>
              </a:rPr>
              <a:t> durée VM, morbidité, coût</a:t>
            </a:r>
            <a:endParaRPr lang="fr-FR" dirty="0">
              <a:sym typeface="Wingdings 3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Sédation trop légère: </a:t>
            </a:r>
            <a:r>
              <a:rPr lang="fr-FR" dirty="0"/>
              <a:t>e</a:t>
            </a:r>
            <a:r>
              <a:rPr lang="fr-FR" dirty="0" smtClean="0"/>
              <a:t>xtubation accidentelle </a:t>
            </a:r>
          </a:p>
          <a:p>
            <a:pPr marL="0" indent="0">
              <a:lnSpc>
                <a:spcPct val="140000"/>
              </a:lnSpc>
              <a:buNone/>
            </a:pPr>
            <a:endParaRPr lang="fr-FR" sz="2400" dirty="0" smtClean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974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99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fr-FR" dirty="0" smtClean="0"/>
              <a:t>Instruments de choix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Sensible, fiable, simple, validé +++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Échelles de sédation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RASS, </a:t>
            </a:r>
            <a:r>
              <a:rPr lang="fr-FR" dirty="0" err="1" smtClean="0"/>
              <a:t>Ramsey</a:t>
            </a:r>
            <a:r>
              <a:rPr lang="fr-FR" dirty="0" smtClean="0"/>
              <a:t>, ATICE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Échelles de douleur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BPS (</a:t>
            </a:r>
            <a:r>
              <a:rPr lang="fr-FR" dirty="0" err="1" smtClean="0"/>
              <a:t>Behavioral</a:t>
            </a:r>
            <a:r>
              <a:rPr lang="fr-FR" dirty="0" smtClean="0"/>
              <a:t> pain </a:t>
            </a:r>
            <a:r>
              <a:rPr lang="fr-FR" dirty="0" err="1" smtClean="0"/>
              <a:t>scale</a:t>
            </a:r>
            <a:r>
              <a:rPr lang="fr-FR" dirty="0" smtClean="0"/>
              <a:t>)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EVA, EVS, EN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Index </a:t>
            </a:r>
            <a:r>
              <a:rPr lang="fr-FR" dirty="0" err="1" smtClean="0"/>
              <a:t>bispectral</a:t>
            </a:r>
            <a:r>
              <a:rPr lang="fr-FR" dirty="0" smtClean="0"/>
              <a:t> (BIS)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8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7829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20000"/>
              </a:lnSpc>
              <a:buFont typeface="+mj-lt"/>
              <a:buAutoNum type="arabicPeriod"/>
            </a:pPr>
            <a:r>
              <a:rPr lang="fr-FR" b="1" dirty="0" smtClean="0"/>
              <a:t>Évaluation de la douleur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Difficile en réanimation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Repos et acte douloureux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Au moins 3 x jour</a:t>
            </a:r>
          </a:p>
          <a:p>
            <a:pPr marL="2743200" lvl="6" indent="0">
              <a:lnSpc>
                <a:spcPct val="120000"/>
              </a:lnSpc>
              <a:buNone/>
            </a:pPr>
            <a:r>
              <a:rPr lang="fr-FR" i="1" dirty="0" smtClean="0"/>
              <a:t>Payen, </a:t>
            </a:r>
            <a:r>
              <a:rPr lang="fr-FR" i="1" dirty="0" err="1" smtClean="0"/>
              <a:t>Anesthesiology</a:t>
            </a:r>
            <a:r>
              <a:rPr lang="fr-FR" i="1" dirty="0" smtClean="0"/>
              <a:t> 2007</a:t>
            </a:r>
          </a:p>
          <a:p>
            <a:pPr marL="571500" indent="-457200">
              <a:lnSpc>
                <a:spcPct val="120000"/>
              </a:lnSpc>
            </a:pPr>
            <a:r>
              <a:rPr lang="fr-FR" dirty="0" smtClean="0"/>
              <a:t>Patients communicants</a:t>
            </a:r>
          </a:p>
          <a:p>
            <a:pPr marL="9715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Autoévaluation (EVA, EVS, EN)</a:t>
            </a:r>
          </a:p>
          <a:p>
            <a:pPr marL="9715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Pas souvent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4809067"/>
            <a:ext cx="278553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622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fr-FR" dirty="0" smtClean="0"/>
              <a:t>Patients non communicants: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Évaluation par l’équipe soignante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Sous évaluée</a:t>
            </a:r>
            <a:endParaRPr lang="fr-FR" sz="2000" dirty="0" smtClean="0"/>
          </a:p>
          <a:p>
            <a:pPr marL="1371600" lvl="3" indent="0">
              <a:lnSpc>
                <a:spcPct val="130000"/>
              </a:lnSpc>
              <a:buNone/>
            </a:pPr>
            <a:r>
              <a:rPr lang="fr-FR" sz="1400" i="1" dirty="0" smtClean="0"/>
              <a:t>			</a:t>
            </a:r>
            <a:r>
              <a:rPr lang="fr-FR" i="1" dirty="0" err="1" smtClean="0"/>
              <a:t>Hamill</a:t>
            </a:r>
            <a:r>
              <a:rPr lang="fr-FR" i="1" dirty="0" smtClean="0"/>
              <a:t>-Ruth,  </a:t>
            </a:r>
            <a:r>
              <a:rPr lang="fr-FR" i="1" dirty="0" err="1" smtClean="0"/>
              <a:t>Crit</a:t>
            </a:r>
            <a:r>
              <a:rPr lang="fr-FR" i="1" dirty="0" smtClean="0"/>
              <a:t> Care Clin 1999</a:t>
            </a:r>
            <a:endParaRPr lang="fr-FR" dirty="0" smtClean="0"/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Échelles comportementales</a:t>
            </a:r>
          </a:p>
          <a:p>
            <a:pPr lvl="2">
              <a:lnSpc>
                <a:spcPct val="130000"/>
              </a:lnSpc>
            </a:pPr>
            <a:r>
              <a:rPr lang="fr-FR" dirty="0" smtClean="0"/>
              <a:t>BPS (</a:t>
            </a:r>
            <a:r>
              <a:rPr lang="fr-FR" dirty="0" err="1" smtClean="0"/>
              <a:t>Behavioral</a:t>
            </a:r>
            <a:r>
              <a:rPr lang="fr-FR" dirty="0" smtClean="0"/>
              <a:t> pain </a:t>
            </a:r>
            <a:r>
              <a:rPr lang="fr-FR" dirty="0" err="1" smtClean="0"/>
              <a:t>scale</a:t>
            </a:r>
            <a:r>
              <a:rPr lang="fr-FR" dirty="0" smtClean="0"/>
              <a:t>)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err="1" smtClean="0"/>
              <a:t>Sédatés</a:t>
            </a:r>
            <a:r>
              <a:rPr lang="fr-FR" dirty="0" smtClean="0"/>
              <a:t> et ventilés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Expression du visage 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Adaptation au ventilateur</a:t>
            </a:r>
          </a:p>
          <a:p>
            <a:pPr lvl="1">
              <a:lnSpc>
                <a:spcPct val="90000"/>
              </a:lnSpc>
            </a:pPr>
            <a:endParaRPr lang="fr-FR" b="1" dirty="0" smtClean="0"/>
          </a:p>
          <a:p>
            <a:pPr>
              <a:lnSpc>
                <a:spcPct val="90000"/>
              </a:lnSpc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9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91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(5)</a:t>
            </a:r>
            <a:endParaRPr lang="fr-FR" dirty="0"/>
          </a:p>
        </p:txBody>
      </p:sp>
      <p:grpSp>
        <p:nvGrpSpPr>
          <p:cNvPr id="4" name="Group 1029"/>
          <p:cNvGrpSpPr>
            <a:grpSpLocks/>
          </p:cNvGrpSpPr>
          <p:nvPr/>
        </p:nvGrpSpPr>
        <p:grpSpPr bwMode="auto">
          <a:xfrm>
            <a:off x="457199" y="2048933"/>
            <a:ext cx="8365067" cy="4077230"/>
            <a:chOff x="-3" y="-3"/>
            <a:chExt cx="3046" cy="2406"/>
          </a:xfrm>
        </p:grpSpPr>
        <p:grpSp>
          <p:nvGrpSpPr>
            <p:cNvPr id="5" name="Group 1030"/>
            <p:cNvGrpSpPr>
              <a:grpSpLocks/>
            </p:cNvGrpSpPr>
            <p:nvPr/>
          </p:nvGrpSpPr>
          <p:grpSpPr bwMode="auto">
            <a:xfrm>
              <a:off x="0" y="0"/>
              <a:ext cx="3040" cy="2400"/>
              <a:chOff x="0" y="0"/>
              <a:chExt cx="3040" cy="2400"/>
            </a:xfrm>
          </p:grpSpPr>
          <p:grpSp>
            <p:nvGrpSpPr>
              <p:cNvPr id="7" name="Group 1031"/>
              <p:cNvGrpSpPr>
                <a:grpSpLocks/>
              </p:cNvGrpSpPr>
              <p:nvPr/>
            </p:nvGrpSpPr>
            <p:grpSpPr bwMode="auto">
              <a:xfrm>
                <a:off x="0" y="0"/>
                <a:ext cx="1431" cy="384"/>
                <a:chOff x="0" y="0"/>
                <a:chExt cx="1431" cy="384"/>
              </a:xfrm>
            </p:grpSpPr>
            <p:sp>
              <p:nvSpPr>
                <p:cNvPr id="41" name="Rectangle 103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34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sz="20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Critères</a:t>
                  </a:r>
                  <a:endParaRPr lang="en-GB" sz="20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GB" sz="2000">
                    <a:latin typeface="Times New Roman" charset="0"/>
                  </a:endParaRPr>
                </a:p>
              </p:txBody>
            </p:sp>
            <p:sp>
              <p:nvSpPr>
                <p:cNvPr id="42" name="Rectangle 10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1034"/>
              <p:cNvGrpSpPr>
                <a:grpSpLocks/>
              </p:cNvGrpSpPr>
              <p:nvPr/>
            </p:nvGrpSpPr>
            <p:grpSpPr bwMode="auto">
              <a:xfrm>
                <a:off x="1431" y="0"/>
                <a:ext cx="1146" cy="384"/>
                <a:chOff x="1431" y="0"/>
                <a:chExt cx="1146" cy="384"/>
              </a:xfrm>
            </p:grpSpPr>
            <p:sp>
              <p:nvSpPr>
                <p:cNvPr id="39" name="Rectangle 1035"/>
                <p:cNvSpPr>
                  <a:spLocks noChangeArrowheads="1"/>
                </p:cNvSpPr>
                <p:nvPr/>
              </p:nvSpPr>
              <p:spPr bwMode="auto">
                <a:xfrm>
                  <a:off x="1474" y="0"/>
                  <a:ext cx="1060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GB" sz="20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Aspects </a:t>
                  </a:r>
                  <a:endParaRPr lang="en-GB" sz="20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endParaRPr lang="en-GB" sz="2000">
                    <a:latin typeface="Times New Roman" charset="0"/>
                  </a:endParaRPr>
                </a:p>
              </p:txBody>
            </p:sp>
            <p:sp>
              <p:nvSpPr>
                <p:cNvPr id="40" name="Rectangle 1036"/>
                <p:cNvSpPr>
                  <a:spLocks noChangeArrowheads="1"/>
                </p:cNvSpPr>
                <p:nvPr/>
              </p:nvSpPr>
              <p:spPr bwMode="auto">
                <a:xfrm>
                  <a:off x="1431" y="0"/>
                  <a:ext cx="11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1037"/>
              <p:cNvGrpSpPr>
                <a:grpSpLocks/>
              </p:cNvGrpSpPr>
              <p:nvPr/>
            </p:nvGrpSpPr>
            <p:grpSpPr bwMode="auto">
              <a:xfrm>
                <a:off x="2577" y="0"/>
                <a:ext cx="463" cy="384"/>
                <a:chOff x="2577" y="0"/>
                <a:chExt cx="463" cy="384"/>
              </a:xfrm>
            </p:grpSpPr>
            <p:sp>
              <p:nvSpPr>
                <p:cNvPr id="37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620" y="0"/>
                  <a:ext cx="377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sz="20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Score</a:t>
                  </a:r>
                  <a:endParaRPr lang="en-GB" sz="20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GB" sz="1400">
                    <a:latin typeface="Comic Sans MS" charset="0"/>
                  </a:endParaRPr>
                </a:p>
              </p:txBody>
            </p:sp>
            <p:sp>
              <p:nvSpPr>
                <p:cNvPr id="38" name="Rectangle 1039"/>
                <p:cNvSpPr>
                  <a:spLocks noChangeArrowheads="1"/>
                </p:cNvSpPr>
                <p:nvPr/>
              </p:nvSpPr>
              <p:spPr bwMode="auto">
                <a:xfrm>
                  <a:off x="2577" y="0"/>
                  <a:ext cx="46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1040"/>
              <p:cNvGrpSpPr>
                <a:grpSpLocks/>
              </p:cNvGrpSpPr>
              <p:nvPr/>
            </p:nvGrpSpPr>
            <p:grpSpPr bwMode="auto">
              <a:xfrm>
                <a:off x="0" y="384"/>
                <a:ext cx="1431" cy="672"/>
                <a:chOff x="0" y="384"/>
                <a:chExt cx="1431" cy="672"/>
              </a:xfrm>
            </p:grpSpPr>
            <p:sp>
              <p:nvSpPr>
                <p:cNvPr id="35" name="Rectangle 1041"/>
                <p:cNvSpPr>
                  <a:spLocks noChangeArrowheads="1"/>
                </p:cNvSpPr>
                <p:nvPr/>
              </p:nvSpPr>
              <p:spPr bwMode="auto">
                <a:xfrm>
                  <a:off x="43" y="384"/>
                  <a:ext cx="1345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sz="20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Expression du visage</a:t>
                  </a:r>
                  <a:endParaRPr lang="en-GB" sz="20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GB" sz="2000">
                    <a:latin typeface="Comic Sans MS" charset="0"/>
                  </a:endParaRPr>
                </a:p>
              </p:txBody>
            </p:sp>
            <p:sp>
              <p:nvSpPr>
                <p:cNvPr id="36" name="Rectangle 104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43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1043"/>
              <p:cNvGrpSpPr>
                <a:grpSpLocks/>
              </p:cNvGrpSpPr>
              <p:nvPr/>
            </p:nvGrpSpPr>
            <p:grpSpPr bwMode="auto">
              <a:xfrm>
                <a:off x="1431" y="384"/>
                <a:ext cx="1146" cy="672"/>
                <a:chOff x="1431" y="384"/>
                <a:chExt cx="1146" cy="672"/>
              </a:xfrm>
            </p:grpSpPr>
            <p:sp>
              <p:nvSpPr>
                <p:cNvPr id="33" name="Rectangle 1044"/>
                <p:cNvSpPr>
                  <a:spLocks noChangeArrowheads="1"/>
                </p:cNvSpPr>
                <p:nvPr/>
              </p:nvSpPr>
              <p:spPr bwMode="auto">
                <a:xfrm>
                  <a:off x="1474" y="384"/>
                  <a:ext cx="106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Détendu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Plissement du front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Fermeture des yeux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Grimace 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endParaRPr lang="en-GB" sz="1600">
                    <a:latin typeface="Times New Roman" charset="0"/>
                  </a:endParaRPr>
                </a:p>
              </p:txBody>
            </p:sp>
            <p:sp>
              <p:nvSpPr>
                <p:cNvPr id="34" name="Rectangle 1045"/>
                <p:cNvSpPr>
                  <a:spLocks noChangeArrowheads="1"/>
                </p:cNvSpPr>
                <p:nvPr/>
              </p:nvSpPr>
              <p:spPr bwMode="auto">
                <a:xfrm>
                  <a:off x="1431" y="384"/>
                  <a:ext cx="114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1046"/>
              <p:cNvGrpSpPr>
                <a:grpSpLocks/>
              </p:cNvGrpSpPr>
              <p:nvPr/>
            </p:nvGrpSpPr>
            <p:grpSpPr bwMode="auto">
              <a:xfrm>
                <a:off x="2577" y="384"/>
                <a:ext cx="463" cy="672"/>
                <a:chOff x="2577" y="384"/>
                <a:chExt cx="463" cy="672"/>
              </a:xfrm>
            </p:grpSpPr>
            <p:sp>
              <p:nvSpPr>
                <p:cNvPr id="31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620" y="384"/>
                  <a:ext cx="377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1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2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3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4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endParaRPr lang="en-GB" sz="1600">
                    <a:latin typeface="Comic Sans MS" charset="0"/>
                  </a:endParaRPr>
                </a:p>
              </p:txBody>
            </p:sp>
            <p:sp>
              <p:nvSpPr>
                <p:cNvPr id="32" name="Rectangle 1048"/>
                <p:cNvSpPr>
                  <a:spLocks noChangeArrowheads="1"/>
                </p:cNvSpPr>
                <p:nvPr/>
              </p:nvSpPr>
              <p:spPr bwMode="auto">
                <a:xfrm>
                  <a:off x="2577" y="384"/>
                  <a:ext cx="46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" name="Group 1049"/>
              <p:cNvGrpSpPr>
                <a:grpSpLocks/>
              </p:cNvGrpSpPr>
              <p:nvPr/>
            </p:nvGrpSpPr>
            <p:grpSpPr bwMode="auto">
              <a:xfrm>
                <a:off x="0" y="1056"/>
                <a:ext cx="1431" cy="672"/>
                <a:chOff x="0" y="1056"/>
                <a:chExt cx="1431" cy="672"/>
              </a:xfrm>
            </p:grpSpPr>
            <p:sp>
              <p:nvSpPr>
                <p:cNvPr id="29" name="Rectangle 1050"/>
                <p:cNvSpPr>
                  <a:spLocks noChangeArrowheads="1"/>
                </p:cNvSpPr>
                <p:nvPr/>
              </p:nvSpPr>
              <p:spPr bwMode="auto">
                <a:xfrm>
                  <a:off x="43" y="1056"/>
                  <a:ext cx="1345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Tonus des </a:t>
                  </a:r>
                  <a:r>
                    <a:rPr lang="fr-FR" sz="2000" dirty="0" smtClean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membres</a:t>
                  </a:r>
                  <a:r>
                    <a:rPr lang="en-GB" sz="2000" dirty="0" smtClean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 </a:t>
                  </a:r>
                  <a:r>
                    <a:rPr lang="fr-FR" sz="2000" dirty="0" smtClean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supérieurs</a:t>
                  </a:r>
                  <a:endParaRPr lang="fr-FR" sz="2000" dirty="0" smtClean="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GB" sz="2000" dirty="0">
                    <a:latin typeface="Times New Roman" charset="0"/>
                  </a:endParaRPr>
                </a:p>
              </p:txBody>
            </p:sp>
            <p:sp>
              <p:nvSpPr>
                <p:cNvPr id="3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0" y="1056"/>
                  <a:ext cx="143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" name="Group 1052"/>
              <p:cNvGrpSpPr>
                <a:grpSpLocks/>
              </p:cNvGrpSpPr>
              <p:nvPr/>
            </p:nvGrpSpPr>
            <p:grpSpPr bwMode="auto">
              <a:xfrm>
                <a:off x="1431" y="1056"/>
                <a:ext cx="1146" cy="672"/>
                <a:chOff x="1431" y="1056"/>
                <a:chExt cx="1146" cy="672"/>
              </a:xfrm>
            </p:grpSpPr>
            <p:sp>
              <p:nvSpPr>
                <p:cNvPr id="27" name="Rectangle 1053"/>
                <p:cNvSpPr>
                  <a:spLocks noChangeArrowheads="1"/>
                </p:cNvSpPr>
                <p:nvPr/>
              </p:nvSpPr>
              <p:spPr bwMode="auto">
                <a:xfrm>
                  <a:off x="1474" y="1056"/>
                  <a:ext cx="106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Aucun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Flexion partielle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Flexion complète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Rétraction </a:t>
                  </a:r>
                  <a:endParaRPr lang="en-GB" sz="160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endParaRPr lang="en-GB" sz="1600">
                    <a:latin typeface="Times New Roman" charset="0"/>
                  </a:endParaRPr>
                </a:p>
              </p:txBody>
            </p:sp>
            <p:sp>
              <p:nvSpPr>
                <p:cNvPr id="28" name="Rectangle 1054"/>
                <p:cNvSpPr>
                  <a:spLocks noChangeArrowheads="1"/>
                </p:cNvSpPr>
                <p:nvPr/>
              </p:nvSpPr>
              <p:spPr bwMode="auto">
                <a:xfrm>
                  <a:off x="1431" y="1056"/>
                  <a:ext cx="114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" name="Group 1055"/>
              <p:cNvGrpSpPr>
                <a:grpSpLocks/>
              </p:cNvGrpSpPr>
              <p:nvPr/>
            </p:nvGrpSpPr>
            <p:grpSpPr bwMode="auto">
              <a:xfrm>
                <a:off x="2577" y="1056"/>
                <a:ext cx="463" cy="672"/>
                <a:chOff x="2577" y="1056"/>
                <a:chExt cx="463" cy="672"/>
              </a:xfrm>
            </p:grpSpPr>
            <p:sp>
              <p:nvSpPr>
                <p:cNvPr id="25" name="Rectangle 1056"/>
                <p:cNvSpPr>
                  <a:spLocks noChangeArrowheads="1"/>
                </p:cNvSpPr>
                <p:nvPr/>
              </p:nvSpPr>
              <p:spPr bwMode="auto">
                <a:xfrm>
                  <a:off x="2620" y="1056"/>
                  <a:ext cx="377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1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2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3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4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endParaRPr lang="en-GB" sz="1400">
                    <a:latin typeface="Comic Sans MS" charset="0"/>
                  </a:endParaRPr>
                </a:p>
              </p:txBody>
            </p:sp>
            <p:sp>
              <p:nvSpPr>
                <p:cNvPr id="26" name="Rectangle 1057"/>
                <p:cNvSpPr>
                  <a:spLocks noChangeArrowheads="1"/>
                </p:cNvSpPr>
                <p:nvPr/>
              </p:nvSpPr>
              <p:spPr bwMode="auto">
                <a:xfrm>
                  <a:off x="2577" y="1056"/>
                  <a:ext cx="46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1058"/>
              <p:cNvGrpSpPr>
                <a:grpSpLocks/>
              </p:cNvGrpSpPr>
              <p:nvPr/>
            </p:nvGrpSpPr>
            <p:grpSpPr bwMode="auto">
              <a:xfrm>
                <a:off x="0" y="1728"/>
                <a:ext cx="1431" cy="672"/>
                <a:chOff x="0" y="1728"/>
                <a:chExt cx="1431" cy="672"/>
              </a:xfrm>
            </p:grpSpPr>
            <p:sp>
              <p:nvSpPr>
                <p:cNvPr id="23" name="Rectangle 1059"/>
                <p:cNvSpPr>
                  <a:spLocks noChangeArrowheads="1"/>
                </p:cNvSpPr>
                <p:nvPr/>
              </p:nvSpPr>
              <p:spPr bwMode="auto">
                <a:xfrm>
                  <a:off x="43" y="1728"/>
                  <a:ext cx="1345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sz="200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Adaptation au respirateur</a:t>
                  </a:r>
                  <a:endParaRPr lang="en-GB" sz="2000"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en-GB" sz="2000">
                    <a:latin typeface="Comic Sans MS" charset="0"/>
                  </a:endParaRPr>
                </a:p>
              </p:txBody>
            </p:sp>
            <p:sp>
              <p:nvSpPr>
                <p:cNvPr id="24" name="Rectangle 1060"/>
                <p:cNvSpPr>
                  <a:spLocks noChangeArrowheads="1"/>
                </p:cNvSpPr>
                <p:nvPr/>
              </p:nvSpPr>
              <p:spPr bwMode="auto">
                <a:xfrm>
                  <a:off x="0" y="1728"/>
                  <a:ext cx="143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1061"/>
              <p:cNvGrpSpPr>
                <a:grpSpLocks/>
              </p:cNvGrpSpPr>
              <p:nvPr/>
            </p:nvGrpSpPr>
            <p:grpSpPr bwMode="auto">
              <a:xfrm>
                <a:off x="1431" y="1728"/>
                <a:ext cx="1146" cy="672"/>
                <a:chOff x="1431" y="1728"/>
                <a:chExt cx="1146" cy="672"/>
              </a:xfrm>
            </p:grpSpPr>
            <p:sp>
              <p:nvSpPr>
                <p:cNvPr id="21" name="Rectangle 1062"/>
                <p:cNvSpPr>
                  <a:spLocks noChangeArrowheads="1"/>
                </p:cNvSpPr>
                <p:nvPr/>
              </p:nvSpPr>
              <p:spPr bwMode="auto">
                <a:xfrm>
                  <a:off x="1474" y="1728"/>
                  <a:ext cx="106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Adapté</a:t>
                  </a:r>
                  <a:endParaRPr lang="en-GB" sz="1600" dirty="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Trigge</a:t>
                  </a:r>
                  <a:r>
                    <a:rPr lang="en-GB" sz="1600" dirty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 </a:t>
                  </a:r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ponctuellement</a:t>
                  </a:r>
                  <a:endParaRPr lang="en-GB" sz="1600" dirty="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Lutte</a:t>
                  </a:r>
                  <a:r>
                    <a:rPr lang="en-GB" sz="1600" dirty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 </a:t>
                  </a:r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contre</a:t>
                  </a:r>
                  <a:r>
                    <a:rPr lang="en-GB" sz="1600" dirty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 </a:t>
                  </a:r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ventilateur</a:t>
                  </a:r>
                  <a:endParaRPr lang="en-GB" sz="1600" dirty="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r>
                    <a:rPr lang="en-GB" sz="1600" dirty="0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Non </a:t>
                  </a:r>
                  <a:r>
                    <a:rPr lang="en-GB" sz="1600" dirty="0" err="1">
                      <a:solidFill>
                        <a:srgbClr val="000000"/>
                      </a:solidFill>
                      <a:latin typeface="Times New Roman" charset="0"/>
                      <a:cs typeface="Times" charset="0"/>
                    </a:rPr>
                    <a:t>ventilable</a:t>
                  </a:r>
                  <a:endParaRPr lang="en-GB" sz="1600" dirty="0">
                    <a:latin typeface="Times New Roman" charset="0"/>
                    <a:cs typeface="Times New Roman" charset="0"/>
                  </a:endParaRPr>
                </a:p>
                <a:p>
                  <a:pPr algn="just" eaLnBrk="0" hangingPunct="0"/>
                  <a:endParaRPr lang="en-GB" sz="1600" dirty="0">
                    <a:latin typeface="Times New Roman" charset="0"/>
                  </a:endParaRPr>
                </a:p>
              </p:txBody>
            </p:sp>
            <p:sp>
              <p:nvSpPr>
                <p:cNvPr id="22" name="Rectangle 1063"/>
                <p:cNvSpPr>
                  <a:spLocks noChangeArrowheads="1"/>
                </p:cNvSpPr>
                <p:nvPr/>
              </p:nvSpPr>
              <p:spPr bwMode="auto">
                <a:xfrm>
                  <a:off x="1431" y="1728"/>
                  <a:ext cx="114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064"/>
              <p:cNvGrpSpPr>
                <a:grpSpLocks/>
              </p:cNvGrpSpPr>
              <p:nvPr/>
            </p:nvGrpSpPr>
            <p:grpSpPr bwMode="auto">
              <a:xfrm>
                <a:off x="2577" y="1728"/>
                <a:ext cx="463" cy="672"/>
                <a:chOff x="2577" y="1728"/>
                <a:chExt cx="463" cy="672"/>
              </a:xfrm>
            </p:grpSpPr>
            <p:sp>
              <p:nvSpPr>
                <p:cNvPr id="19" name="Rectangle 1065"/>
                <p:cNvSpPr>
                  <a:spLocks noChangeArrowheads="1"/>
                </p:cNvSpPr>
                <p:nvPr/>
              </p:nvSpPr>
              <p:spPr bwMode="auto">
                <a:xfrm>
                  <a:off x="2620" y="1728"/>
                  <a:ext cx="377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1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2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3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omic Sans MS" charset="0"/>
                      <a:cs typeface="Times" charset="0"/>
                    </a:rPr>
                    <a:t>4</a:t>
                  </a:r>
                  <a:endParaRPr lang="en-GB" sz="1600">
                    <a:latin typeface="Comic Sans MS" charset="0"/>
                    <a:cs typeface="Times New Roman" charset="0"/>
                  </a:endParaRPr>
                </a:p>
                <a:p>
                  <a:pPr algn="ctr" eaLnBrk="0" hangingPunct="0"/>
                  <a:endParaRPr lang="en-GB" sz="1600">
                    <a:latin typeface="Comic Sans MS" charset="0"/>
                  </a:endParaRPr>
                </a:p>
              </p:txBody>
            </p:sp>
            <p:sp>
              <p:nvSpPr>
                <p:cNvPr id="20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577" y="1728"/>
                  <a:ext cx="46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6" name="Rectangle 1067"/>
            <p:cNvSpPr>
              <a:spLocks noChangeArrowheads="1"/>
            </p:cNvSpPr>
            <p:nvPr/>
          </p:nvSpPr>
          <p:spPr bwMode="auto">
            <a:xfrm>
              <a:off x="-3" y="-3"/>
              <a:ext cx="3046" cy="24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5800848" y="6254691"/>
            <a:ext cx="3021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Payen,  </a:t>
            </a:r>
            <a:r>
              <a:rPr lang="fr-FR" sz="2000" i="1" dirty="0" err="1"/>
              <a:t>Crit</a:t>
            </a:r>
            <a:r>
              <a:rPr lang="fr-FR" sz="2000" i="1" dirty="0"/>
              <a:t> Care Med 2001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998133" y="1845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822944" y="1125603"/>
            <a:ext cx="521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3600" dirty="0"/>
              <a:t>BPS (</a:t>
            </a:r>
            <a:r>
              <a:rPr lang="fr-FR" sz="3600" dirty="0" err="1"/>
              <a:t>Behavioral</a:t>
            </a:r>
            <a:r>
              <a:rPr lang="fr-FR" sz="3600" dirty="0"/>
              <a:t> pain </a:t>
            </a:r>
            <a:r>
              <a:rPr lang="fr-FR" sz="3600" dirty="0" err="1" smtClean="0"/>
              <a:t>scale</a:t>
            </a:r>
            <a:r>
              <a:rPr lang="fr-FR" sz="3600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4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94456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Évaluation de la sédation-analgésie (6)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534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Echelle de RAMSAY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Plus utilisée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Sédation optimale 2-3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Pas précise (adaptation VM, agitation)</a:t>
            </a:r>
          </a:p>
          <a:p>
            <a:pPr lvl="1">
              <a:lnSpc>
                <a:spcPct val="150000"/>
              </a:lnSpc>
            </a:pPr>
            <a:endParaRPr lang="fr-FR" dirty="0" smtClean="0"/>
          </a:p>
          <a:p>
            <a:pPr lvl="1"/>
            <a:endParaRPr lang="fr-FR" dirty="0" smtClean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2412719"/>
              </p:ext>
            </p:extLst>
          </p:nvPr>
        </p:nvGraphicFramePr>
        <p:xfrm>
          <a:off x="4622800" y="1981202"/>
          <a:ext cx="4318000" cy="445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21"/>
                <a:gridCol w="3803379"/>
              </a:tblGrid>
              <a:tr h="49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Malade anxieux, agité</a:t>
                      </a:r>
                    </a:p>
                  </a:txBody>
                  <a:tcPr horzOverflow="overflow"/>
                </a:tc>
              </a:tr>
              <a:tr h="49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Malade coopérant, orienté et calme</a:t>
                      </a:r>
                    </a:p>
                  </a:txBody>
                  <a:tcPr horzOverflow="overflow"/>
                </a:tc>
              </a:tr>
              <a:tr h="49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Malade répondant aux ordres</a:t>
                      </a:r>
                    </a:p>
                  </a:txBody>
                  <a:tcPr horzOverflow="overflow"/>
                </a:tc>
              </a:tr>
              <a:tr h="1145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Malade endormi mais avec une réponse nette à la stimulation de la glabelle ou à un bruit intense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101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Malade endormi répondant faiblement aux stimulations ci-dessus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/>
                </a:tc>
              </a:tr>
              <a:tr h="802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Pas de réponses aux stimulations nociceptives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37051" y="929902"/>
            <a:ext cx="47628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3200" b="1" dirty="0"/>
              <a:t>Évaluation de la sédation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7600" y="6111501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00"/>
                </a:solidFill>
                <a:latin typeface="Arial" charset="0"/>
              </a:rPr>
              <a:t>Ramsay, </a:t>
            </a:r>
            <a:r>
              <a:rPr lang="fr-FR" i="1" dirty="0" err="1">
                <a:solidFill>
                  <a:srgbClr val="000000"/>
                </a:solidFill>
                <a:latin typeface="Arial" charset="0"/>
              </a:rPr>
              <a:t>Br</a:t>
            </a:r>
            <a:r>
              <a:rPr lang="fr-FR" i="1" dirty="0">
                <a:solidFill>
                  <a:srgbClr val="000000"/>
                </a:solidFill>
                <a:latin typeface="Arial" charset="0"/>
              </a:rPr>
              <a:t> Med J 1974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533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Évaluation de la sédation-analgésie (7)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70934" y="1524000"/>
            <a:ext cx="4114800" cy="46738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Échelle de sédation-agitation de Richmond (RASS)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Validé chez </a:t>
            </a:r>
            <a:r>
              <a:rPr lang="fr-FR" dirty="0"/>
              <a:t>p</a:t>
            </a:r>
            <a:r>
              <a:rPr lang="fr-FR" dirty="0" smtClean="0"/>
              <a:t>atients </a:t>
            </a:r>
            <a:r>
              <a:rPr lang="fr-FR" dirty="0" err="1" smtClean="0"/>
              <a:t>sédatés</a:t>
            </a:r>
            <a:r>
              <a:rPr lang="fr-FR" dirty="0" smtClean="0"/>
              <a:t>/intubés ou non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Version française validée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336"/>
          <a:stretch/>
        </p:blipFill>
        <p:spPr>
          <a:xfrm>
            <a:off x="4385734" y="1388533"/>
            <a:ext cx="4301066" cy="4470400"/>
          </a:xfrm>
        </p:spPr>
      </p:pic>
      <p:sp>
        <p:nvSpPr>
          <p:cNvPr id="10" name="ZoneTexte 9"/>
          <p:cNvSpPr txBox="1"/>
          <p:nvPr/>
        </p:nvSpPr>
        <p:spPr>
          <a:xfrm>
            <a:off x="5068464" y="6079284"/>
            <a:ext cx="3644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>
                <a:solidFill>
                  <a:srgbClr val="000000"/>
                </a:solidFill>
              </a:rPr>
              <a:t>Sessler</a:t>
            </a:r>
            <a:r>
              <a:rPr lang="fr-FR" sz="2000" i="1" dirty="0">
                <a:solidFill>
                  <a:srgbClr val="000000"/>
                </a:solidFill>
              </a:rPr>
              <a:t>, Am J </a:t>
            </a:r>
            <a:r>
              <a:rPr lang="fr-FR" sz="2000" i="1" dirty="0" err="1">
                <a:solidFill>
                  <a:srgbClr val="000000"/>
                </a:solidFill>
              </a:rPr>
              <a:t>Crit</a:t>
            </a:r>
            <a:r>
              <a:rPr lang="fr-FR" sz="2000" i="1" dirty="0">
                <a:solidFill>
                  <a:srgbClr val="000000"/>
                </a:solidFill>
              </a:rPr>
              <a:t> Care Med  </a:t>
            </a:r>
            <a:r>
              <a:rPr lang="fr-FR" sz="2000" i="1" dirty="0" smtClean="0">
                <a:solidFill>
                  <a:srgbClr val="000000"/>
                </a:solidFill>
              </a:rPr>
              <a:t>2002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9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067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Évaluation de la sédation-analgésie (8)</a:t>
            </a:r>
            <a:endParaRPr lang="fr-F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4" r="-5374"/>
          <a:stretch>
            <a:fillRect/>
          </a:stretch>
        </p:blipFill>
        <p:spPr>
          <a:xfrm>
            <a:off x="0" y="1792069"/>
            <a:ext cx="9144000" cy="4783667"/>
          </a:xfrm>
          <a:noFill/>
        </p:spPr>
      </p:pic>
      <p:sp>
        <p:nvSpPr>
          <p:cNvPr id="6" name="ZoneTexte 5"/>
          <p:cNvSpPr txBox="1"/>
          <p:nvPr/>
        </p:nvSpPr>
        <p:spPr>
          <a:xfrm>
            <a:off x="491067" y="1143000"/>
            <a:ext cx="80406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Adaptation to the Intensive Care </a:t>
            </a:r>
            <a:r>
              <a:rPr lang="fr-FR" sz="2800" dirty="0" err="1"/>
              <a:t>Environment</a:t>
            </a:r>
            <a:r>
              <a:rPr lang="fr-FR" sz="2800" dirty="0"/>
              <a:t> (ATICE) </a:t>
            </a:r>
          </a:p>
          <a:p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88956" y="6488668"/>
            <a:ext cx="3131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i="1" dirty="0"/>
              <a:t>De </a:t>
            </a:r>
            <a:r>
              <a:rPr lang="fr-FR" i="1" dirty="0" err="1" smtClean="0"/>
              <a:t>Jonghe</a:t>
            </a:r>
            <a:r>
              <a:rPr lang="fr-FR" i="1" dirty="0" smtClean="0"/>
              <a:t>, </a:t>
            </a:r>
            <a:r>
              <a:rPr lang="fr-FR" i="1" dirty="0" err="1"/>
              <a:t>Crit</a:t>
            </a:r>
            <a:r>
              <a:rPr lang="fr-FR" i="1" dirty="0"/>
              <a:t> Care Med  2003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0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53048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dirty="0" smtClean="0">
                <a:latin typeface="Arial"/>
                <a:cs typeface="Arial"/>
              </a:rPr>
              <a:t>BIS (</a:t>
            </a:r>
            <a:r>
              <a:rPr lang="fr-FR" dirty="0" err="1" smtClean="0">
                <a:latin typeface="Arial"/>
                <a:cs typeface="Arial"/>
              </a:rPr>
              <a:t>Bispectral</a:t>
            </a:r>
            <a:r>
              <a:rPr lang="fr-FR" dirty="0" smtClean="0">
                <a:latin typeface="Arial"/>
                <a:cs typeface="Arial"/>
              </a:rPr>
              <a:t> index)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>
                <a:latin typeface="Arial"/>
                <a:cs typeface="Arial"/>
              </a:rPr>
              <a:t>Dérivé de l</a:t>
            </a:r>
            <a:r>
              <a:rPr lang="ja-JP" altLang="fr-FR" sz="2800" dirty="0">
                <a:latin typeface="Arial"/>
                <a:cs typeface="Arial"/>
              </a:rPr>
              <a:t>’</a:t>
            </a:r>
            <a:r>
              <a:rPr lang="fr-FR" sz="2800" dirty="0">
                <a:latin typeface="Arial"/>
                <a:cs typeface="Arial"/>
              </a:rPr>
              <a:t>analyse spectrale de l</a:t>
            </a:r>
            <a:r>
              <a:rPr lang="ja-JP" altLang="fr-FR" sz="2800" dirty="0">
                <a:latin typeface="Arial"/>
                <a:cs typeface="Arial"/>
              </a:rPr>
              <a:t>’</a:t>
            </a:r>
            <a:r>
              <a:rPr lang="fr-FR" sz="2800" dirty="0">
                <a:latin typeface="Arial"/>
                <a:cs typeface="Arial"/>
              </a:rPr>
              <a:t>EEG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>
                <a:latin typeface="Arial"/>
                <a:cs typeface="Arial"/>
              </a:rPr>
              <a:t>É</a:t>
            </a:r>
            <a:r>
              <a:rPr lang="fr-FR" sz="2800" dirty="0" smtClean="0">
                <a:latin typeface="Arial"/>
                <a:cs typeface="Arial"/>
              </a:rPr>
              <a:t>chelle </a:t>
            </a:r>
            <a:r>
              <a:rPr lang="fr-FR" sz="2800" dirty="0">
                <a:latin typeface="Arial"/>
                <a:cs typeface="Arial"/>
              </a:rPr>
              <a:t>numérique de 0 (pas d</a:t>
            </a:r>
            <a:r>
              <a:rPr lang="ja-JP" altLang="fr-FR" sz="2800" dirty="0">
                <a:latin typeface="Arial"/>
                <a:cs typeface="Arial"/>
              </a:rPr>
              <a:t>’</a:t>
            </a:r>
            <a:r>
              <a:rPr lang="fr-FR" sz="2800" dirty="0">
                <a:latin typeface="Arial"/>
                <a:cs typeface="Arial"/>
              </a:rPr>
              <a:t>activité électrique) à 100 (patient éveillé)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>
                <a:latin typeface="Arial"/>
                <a:cs typeface="Arial"/>
              </a:rPr>
              <a:t>E</a:t>
            </a:r>
            <a:r>
              <a:rPr lang="fr-FR" sz="2800" dirty="0" smtClean="0">
                <a:latin typeface="Arial"/>
                <a:cs typeface="Arial"/>
              </a:rPr>
              <a:t>ntre </a:t>
            </a:r>
            <a:r>
              <a:rPr lang="fr-FR" sz="2800" dirty="0">
                <a:latin typeface="Arial"/>
                <a:cs typeface="Arial"/>
              </a:rPr>
              <a:t>40 et 60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>
                <a:latin typeface="Arial"/>
                <a:cs typeface="Arial"/>
              </a:rPr>
              <a:t>Peu </a:t>
            </a:r>
            <a:r>
              <a:rPr lang="fr-FR" sz="2800" dirty="0" smtClean="0">
                <a:latin typeface="Arial"/>
                <a:cs typeface="Arial"/>
              </a:rPr>
              <a:t>de recul en réanimation</a:t>
            </a:r>
            <a:endParaRPr lang="fr-FR" sz="2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>
                <a:latin typeface="Arial"/>
                <a:cs typeface="Arial"/>
              </a:rPr>
              <a:t>Nécessite </a:t>
            </a:r>
            <a:r>
              <a:rPr lang="fr-FR" sz="2800" dirty="0" smtClean="0">
                <a:latin typeface="Arial"/>
                <a:cs typeface="Arial"/>
              </a:rPr>
              <a:t>formation </a:t>
            </a:r>
            <a:endParaRPr lang="fr-FR" sz="2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40000"/>
            </a:pPr>
            <a:r>
              <a:rPr lang="fr-FR" sz="2800" dirty="0" smtClean="0">
                <a:latin typeface="Arial"/>
                <a:cs typeface="Arial"/>
              </a:rPr>
              <a:t>Interférence du signal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14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/>
                <a:cs typeface="Arial"/>
              </a:rPr>
              <a:t>Pacemakers</a:t>
            </a: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4" name="Picture 1032" descr="mpmn0305p33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3810000"/>
            <a:ext cx="3285066" cy="2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Évaluation de la sédation-analgésie (10)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2400" i="1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" charset="0"/>
              </a:rPr>
              <a:t>É</a:t>
            </a:r>
            <a:r>
              <a:rPr lang="fr-FR" sz="2800" dirty="0" smtClean="0">
                <a:latin typeface="Arial" charset="0"/>
              </a:rPr>
              <a:t>chelle </a:t>
            </a:r>
            <a:r>
              <a:rPr lang="fr-FR" sz="2800" dirty="0">
                <a:latin typeface="Arial" charset="0"/>
              </a:rPr>
              <a:t>de </a:t>
            </a:r>
            <a:r>
              <a:rPr lang="fr-FR" sz="2800" dirty="0" smtClean="0">
                <a:latin typeface="Arial" charset="0"/>
              </a:rPr>
              <a:t>Ramsay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charset="0"/>
              </a:rPr>
              <a:t>RASS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charset="0"/>
              </a:rPr>
              <a:t>ATICE</a:t>
            </a:r>
            <a:endParaRPr lang="fr-FR" sz="2800" dirty="0">
              <a:latin typeface="Arial" charset="0"/>
            </a:endParaRPr>
          </a:p>
          <a:p>
            <a:pPr marL="1371600" lvl="3" indent="0">
              <a:buNone/>
            </a:pPr>
            <a:r>
              <a:rPr lang="fr-FR" sz="1800" i="1" dirty="0" smtClean="0">
                <a:latin typeface="Arial" charset="0"/>
              </a:rPr>
              <a:t>		</a:t>
            </a:r>
            <a:r>
              <a:rPr lang="fr-FR" i="1" dirty="0" smtClean="0">
                <a:latin typeface="Arial" charset="0"/>
              </a:rPr>
              <a:t>Conférence de consensus SFAR et SRLF, 2008</a:t>
            </a:r>
          </a:p>
          <a:p>
            <a:pPr marL="1371600" lvl="3" indent="0">
              <a:buNone/>
            </a:pPr>
            <a:endParaRPr lang="fr-FR" sz="1800" i="1" dirty="0">
              <a:latin typeface="Arial" charset="0"/>
            </a:endParaRPr>
          </a:p>
          <a:p>
            <a:pPr marL="571500" indent="-457200"/>
            <a:r>
              <a:rPr lang="fr-FR" sz="2800" dirty="0" smtClean="0">
                <a:latin typeface="Arial" charset="0"/>
              </a:rPr>
              <a:t>BIS chez patients curarisés, coma barbiturique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5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533" y="0"/>
            <a:ext cx="8229600" cy="1143000"/>
          </a:xfrm>
        </p:spPr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9006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Généralités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Évaluation de la sédation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Moyens de sédation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Non médicamenteux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 Médicamenteux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Modalités d’administration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Conclusion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Moyens de sédation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600" dirty="0" smtClean="0"/>
              <a:t>Non médicamenteuses</a:t>
            </a:r>
          </a:p>
          <a:p>
            <a:pPr lvl="1"/>
            <a:endParaRPr lang="fr-FR" sz="3200" dirty="0" smtClean="0"/>
          </a:p>
          <a:p>
            <a:pPr lvl="1"/>
            <a:endParaRPr lang="fr-FR" sz="3200" dirty="0" smtClean="0"/>
          </a:p>
          <a:p>
            <a:r>
              <a:rPr lang="fr-FR" sz="3600" dirty="0" smtClean="0"/>
              <a:t>Médicamenteuses </a:t>
            </a: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32133" y="89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fr-FR" dirty="0" smtClean="0"/>
              <a:t>Moyens de sédation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67" y="1303867"/>
            <a:ext cx="8702767" cy="5096933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30000"/>
              </a:lnSpc>
              <a:buFont typeface="+mj-lt"/>
              <a:buAutoNum type="arabicPeriod"/>
            </a:pPr>
            <a:r>
              <a:rPr lang="fr-FR" sz="2600" b="1" dirty="0" smtClean="0">
                <a:latin typeface="Arial" charset="0"/>
              </a:rPr>
              <a:t>Moyens non médicamenteux</a:t>
            </a:r>
          </a:p>
          <a:p>
            <a:pPr>
              <a:lnSpc>
                <a:spcPct val="130000"/>
              </a:lnSpc>
            </a:pPr>
            <a:r>
              <a:rPr lang="fr-FR" sz="2600" dirty="0" smtClean="0">
                <a:latin typeface="Arial" charset="0"/>
              </a:rPr>
              <a:t>Techniques psychologiques: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Agir sur anxiété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Communication, information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Musique   			</a:t>
            </a:r>
            <a:r>
              <a:rPr lang="fr-FR" sz="2000" i="1" dirty="0" err="1" smtClean="0">
                <a:solidFill>
                  <a:srgbClr val="000000"/>
                </a:solidFill>
                <a:latin typeface="Arial" charset="0"/>
              </a:rPr>
              <a:t>Jaber</a:t>
            </a:r>
            <a:r>
              <a:rPr lang="fr-FR" sz="2000" i="1" dirty="0" smtClean="0">
                <a:solidFill>
                  <a:srgbClr val="000000"/>
                </a:solidFill>
                <a:latin typeface="Arial" charset="0"/>
              </a:rPr>
              <a:t>,  AFAR 2007</a:t>
            </a:r>
            <a:endParaRPr lang="fr-FR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2600" dirty="0" smtClean="0">
                <a:latin typeface="Arial" charset="0"/>
              </a:rPr>
              <a:t>Améliorer l</a:t>
            </a:r>
            <a:r>
              <a:rPr lang="ja-JP" altLang="fr-FR" sz="2600" dirty="0" smtClean="0">
                <a:latin typeface="Arial" charset="0"/>
              </a:rPr>
              <a:t>’</a:t>
            </a:r>
            <a:r>
              <a:rPr lang="fr-FR" sz="2600" dirty="0" smtClean="0">
                <a:latin typeface="Arial" charset="0"/>
              </a:rPr>
              <a:t>environnement: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Diminuer bruits </a:t>
            </a:r>
            <a:r>
              <a:rPr lang="fr-FR" sz="2200" dirty="0">
                <a:latin typeface="Arial" charset="0"/>
              </a:rPr>
              <a:t>(</a:t>
            </a:r>
            <a:r>
              <a:rPr lang="fr-FR" sz="2200" dirty="0" smtClean="0">
                <a:latin typeface="Arial" charset="0"/>
              </a:rPr>
              <a:t>alarmes, conversations), lumières modulables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Personnaliser la chambre</a:t>
            </a:r>
            <a:endParaRPr lang="fr-FR" sz="2200" dirty="0">
              <a:latin typeface="Arial" charset="0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" charset="0"/>
              </a:rPr>
              <a:t>Organisation des soins, </a:t>
            </a:r>
            <a:r>
              <a:rPr lang="fr-FR" sz="2400" dirty="0"/>
              <a:t>r</a:t>
            </a:r>
            <a:r>
              <a:rPr lang="fr-FR" sz="2400" dirty="0" smtClean="0"/>
              <a:t>ythme nycthéméral</a:t>
            </a:r>
            <a:endParaRPr lang="fr-FR" sz="2200" dirty="0" smtClean="0">
              <a:latin typeface="Arial" charset="0"/>
            </a:endParaRPr>
          </a:p>
          <a:p>
            <a:pPr marL="0" indent="0">
              <a:buNone/>
            </a:pPr>
            <a:endParaRPr lang="fr-FR" sz="2200" dirty="0" smtClean="0">
              <a:latin typeface="Arial" charset="0"/>
            </a:endParaRPr>
          </a:p>
          <a:p>
            <a:endParaRPr lang="fr-F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247934" y="2260425"/>
            <a:ext cx="3743666" cy="902401"/>
            <a:chOff x="288" y="863"/>
            <a:chExt cx="3504" cy="1197"/>
          </a:xfrm>
        </p:grpSpPr>
        <p:pic>
          <p:nvPicPr>
            <p:cNvPr id="5" name="Picture 5" descr="Cliché 2010-04-23 17-30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331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liché 2010-04-23 17-30-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80"/>
              <a:ext cx="321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liché 2010-04-23 17-31-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3"/>
              <a:ext cx="3504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Moyens de sédation (3)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8533"/>
            <a:ext cx="8229600" cy="4859867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fr-FR" b="1" dirty="0" smtClean="0">
                <a:latin typeface="Arial" charset="0"/>
              </a:rPr>
              <a:t>Moyens médicamenteux</a:t>
            </a:r>
            <a:endParaRPr lang="fr-FR" dirty="0"/>
          </a:p>
          <a:p>
            <a:pPr algn="just">
              <a:lnSpc>
                <a:spcPct val="200000"/>
              </a:lnSpc>
            </a:pPr>
            <a:r>
              <a:rPr lang="fr-FR" dirty="0" smtClean="0"/>
              <a:t>Hypnotiques (</a:t>
            </a:r>
            <a:r>
              <a:rPr lang="fr-FR" dirty="0" err="1"/>
              <a:t>P</a:t>
            </a:r>
            <a:r>
              <a:rPr lang="fr-FR" dirty="0" err="1" smtClean="0"/>
              <a:t>ropofol</a:t>
            </a:r>
            <a:r>
              <a:rPr lang="fr-FR" dirty="0" smtClean="0"/>
              <a:t>, Benzodiazépines, Thiopental, </a:t>
            </a:r>
            <a:r>
              <a:rPr lang="fr-FR" dirty="0" err="1" smtClean="0"/>
              <a:t>Dexmédétomidine</a:t>
            </a:r>
            <a:r>
              <a:rPr lang="fr-FR" dirty="0" smtClean="0"/>
              <a:t>, Kétamine)</a:t>
            </a:r>
          </a:p>
          <a:p>
            <a:pPr algn="just">
              <a:lnSpc>
                <a:spcPct val="200000"/>
              </a:lnSpc>
            </a:pPr>
            <a:r>
              <a:rPr lang="fr-FR" dirty="0" smtClean="0"/>
              <a:t>Analgésiques (Fentanyl, </a:t>
            </a:r>
            <a:r>
              <a:rPr lang="fr-FR" dirty="0" err="1" smtClean="0"/>
              <a:t>Sufentanil</a:t>
            </a:r>
            <a:r>
              <a:rPr lang="fr-FR" dirty="0" smtClean="0"/>
              <a:t> , </a:t>
            </a:r>
            <a:r>
              <a:rPr lang="fr-FR" dirty="0" err="1" smtClean="0"/>
              <a:t>Rémifentanil</a:t>
            </a:r>
            <a:r>
              <a:rPr lang="fr-FR" dirty="0" smtClean="0"/>
              <a:t>, </a:t>
            </a:r>
            <a:r>
              <a:rPr lang="fr-FR" dirty="0" err="1" smtClean="0"/>
              <a:t>Alfentanil</a:t>
            </a:r>
            <a:r>
              <a:rPr lang="fr-FR" dirty="0" smtClean="0"/>
              <a:t>)</a:t>
            </a:r>
          </a:p>
          <a:p>
            <a:pPr algn="just">
              <a:lnSpc>
                <a:spcPct val="200000"/>
              </a:lnSpc>
            </a:pPr>
            <a:r>
              <a:rPr lang="fr-FR" dirty="0" smtClean="0"/>
              <a:t>Halogénés (Isoflurane, </a:t>
            </a:r>
            <a:r>
              <a:rPr lang="fr-FR" dirty="0" err="1" smtClean="0"/>
              <a:t>Sevoflurane</a:t>
            </a:r>
            <a:r>
              <a:rPr lang="fr-FR" dirty="0" smtClean="0"/>
              <a:t>)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marL="0" indent="0">
              <a:lnSpc>
                <a:spcPct val="2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6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1143000"/>
          </a:xfrm>
        </p:spPr>
        <p:txBody>
          <a:bodyPr/>
          <a:lstStyle/>
          <a:p>
            <a:r>
              <a:rPr lang="fr-FR" dirty="0" smtClean="0"/>
              <a:t>Moyens de sédation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2532"/>
            <a:ext cx="8229600" cy="45381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FR" b="1" dirty="0" smtClean="0"/>
              <a:t>Hypnotiques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Mécanisme d’action cérébral: récepteurs GABA et NMDA</a:t>
            </a:r>
          </a:p>
          <a:p>
            <a:pPr>
              <a:lnSpc>
                <a:spcPct val="130000"/>
              </a:lnSpc>
            </a:pPr>
            <a:endParaRPr lang="fr-FR" dirty="0"/>
          </a:p>
          <a:p>
            <a:pPr>
              <a:lnSpc>
                <a:spcPct val="130000"/>
              </a:lnSpc>
            </a:pPr>
            <a:r>
              <a:rPr lang="fr-FR" dirty="0" smtClean="0"/>
              <a:t>Effets « indésirables »: dépression respiratoire et hémodynamique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3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8933"/>
            <a:ext cx="8229600" cy="56387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3600" b="1" dirty="0" err="1" smtClean="0"/>
              <a:t>Propofol</a:t>
            </a:r>
            <a:endParaRPr lang="fr-FR" sz="3600" b="1" dirty="0" smtClean="0">
              <a:latin typeface="Arial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Effet sédatif et hypnotique dose-dépendant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Effet anxiolytique et amnésiant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Risques: </a:t>
            </a:r>
          </a:p>
          <a:p>
            <a:pPr lvl="2">
              <a:lnSpc>
                <a:spcPct val="110000"/>
              </a:lnSpc>
            </a:pPr>
            <a:r>
              <a:rPr lang="fr-FR" dirty="0" smtClean="0">
                <a:latin typeface="Arial" charset="0"/>
              </a:rPr>
              <a:t>Hypotension (</a:t>
            </a:r>
            <a:r>
              <a:rPr lang="fr-FR" dirty="0" err="1" smtClean="0">
                <a:latin typeface="Arial" charset="0"/>
              </a:rPr>
              <a:t>vasodilation</a:t>
            </a:r>
            <a:r>
              <a:rPr lang="fr-FR" dirty="0" smtClean="0">
                <a:latin typeface="Arial" charset="0"/>
              </a:rPr>
              <a:t> et diminution tonus sympathique)</a:t>
            </a:r>
          </a:p>
          <a:p>
            <a:pPr lvl="2">
              <a:lnSpc>
                <a:spcPct val="110000"/>
              </a:lnSpc>
            </a:pPr>
            <a:r>
              <a:rPr lang="fr-FR" dirty="0" smtClean="0">
                <a:latin typeface="Arial" charset="0"/>
              </a:rPr>
              <a:t>Croissance bactérienne (nature lipidique)</a:t>
            </a:r>
          </a:p>
          <a:p>
            <a:pPr lvl="2">
              <a:lnSpc>
                <a:spcPct val="110000"/>
              </a:lnSpc>
            </a:pPr>
            <a:r>
              <a:rPr lang="fr-FR" dirty="0" smtClean="0">
                <a:latin typeface="Arial" charset="0"/>
              </a:rPr>
              <a:t>Syndrome du </a:t>
            </a:r>
            <a:r>
              <a:rPr lang="fr-FR" dirty="0" err="1" smtClean="0">
                <a:latin typeface="Arial" charset="0"/>
              </a:rPr>
              <a:t>propofol</a:t>
            </a:r>
            <a:r>
              <a:rPr lang="fr-FR" dirty="0" smtClean="0">
                <a:latin typeface="Arial" charset="0"/>
              </a:rPr>
              <a:t> (si &gt; 48h, dose &gt; 5mg/kg/h)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Atteinte cardiaque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Rhabdomyolyse, hyperkaliémie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IRA, hépatomégalie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97895"/>
            <a:ext cx="21717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Propofol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52"/>
          <a:stretch/>
        </p:blipFill>
        <p:spPr>
          <a:xfrm>
            <a:off x="457200" y="1600200"/>
            <a:ext cx="8229600" cy="47159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212725"/>
            <a:ext cx="2036233" cy="12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25502"/>
            <a:ext cx="8229600" cy="545676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 err="1" smtClean="0"/>
              <a:t>Midazolam</a:t>
            </a:r>
            <a:endParaRPr lang="fr-FR" b="1" dirty="0" smtClean="0">
              <a:latin typeface="Arial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Propriétés anxiolytiques, amnésique, hypnotiques, </a:t>
            </a:r>
            <a:r>
              <a:rPr lang="fr-FR" dirty="0" err="1" smtClean="0">
                <a:latin typeface="Arial" charset="0"/>
              </a:rPr>
              <a:t>sedatifs</a:t>
            </a:r>
            <a:endParaRPr lang="fr-FR" dirty="0">
              <a:latin typeface="Arial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Peu d'effet hémodynamique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Dépression respiratoire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</a:rPr>
              <a:t>Risques: accumulation si IHC ou I rénale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charset="0"/>
              </a:rPr>
              <a:t>Antagonisation</a:t>
            </a:r>
            <a:r>
              <a:rPr lang="fr-FR" dirty="0" smtClean="0">
                <a:latin typeface="Arial" charset="0"/>
              </a:rPr>
              <a:t>: </a:t>
            </a:r>
            <a:r>
              <a:rPr lang="fr-FR" dirty="0" err="1" smtClean="0">
                <a:latin typeface="Arial" charset="0"/>
              </a:rPr>
              <a:t>Flumazénil</a:t>
            </a:r>
            <a:endParaRPr lang="fr-FR" dirty="0" smtClean="0">
              <a:latin typeface="Arial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98" y="825502"/>
            <a:ext cx="179493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Midazolam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"/>
          <a:stretch/>
        </p:blipFill>
        <p:spPr>
          <a:xfrm>
            <a:off x="457200" y="1600200"/>
            <a:ext cx="8229600" cy="48175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7" y="92076"/>
            <a:ext cx="1794933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Thiopental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" b="423"/>
          <a:stretch/>
        </p:blipFill>
        <p:spPr>
          <a:xfrm>
            <a:off x="457200" y="1608667"/>
            <a:ext cx="8229600" cy="483922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67" y="274638"/>
            <a:ext cx="2099733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Kétamine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1600200"/>
            <a:ext cx="8229600" cy="48175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134" y="152400"/>
            <a:ext cx="84666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67" y="1143000"/>
            <a:ext cx="8602133" cy="55287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Réanimation: suppléer  défaillances organes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Thérapeutiques spécifiques: sources d’inconfort (VM, immobilisation au lit, cathéters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             Sédation et analgésie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Morbimortalité : non négligeable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Nécessité: gestion raisonnée de la sédation</a:t>
            </a:r>
          </a:p>
          <a:p>
            <a:endParaRPr lang="fr-FR" dirty="0"/>
          </a:p>
        </p:txBody>
      </p:sp>
      <p:sp>
        <p:nvSpPr>
          <p:cNvPr id="5" name="Flèche droite à entaille 4"/>
          <p:cNvSpPr/>
          <p:nvPr/>
        </p:nvSpPr>
        <p:spPr>
          <a:xfrm>
            <a:off x="573206" y="366505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Dexmetedomidine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27" b="-349"/>
          <a:stretch/>
        </p:blipFill>
        <p:spPr>
          <a:xfrm>
            <a:off x="457200" y="1480609"/>
            <a:ext cx="8229600" cy="49022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833" y="211138"/>
            <a:ext cx="1498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809095"/>
          </a:xfrm>
        </p:spPr>
        <p:txBody>
          <a:bodyPr/>
          <a:lstStyle/>
          <a:p>
            <a:r>
              <a:rPr lang="fr-FR" dirty="0" smtClean="0"/>
              <a:t>Halogénés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32932"/>
            <a:ext cx="8229600" cy="545253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2000" b="1" dirty="0" err="1" smtClean="0">
                <a:latin typeface="Arial"/>
                <a:cs typeface="Arial"/>
              </a:rPr>
              <a:t>Isoflurane</a:t>
            </a:r>
            <a:r>
              <a:rPr lang="fr-FR" sz="2000" b="1" dirty="0" smtClean="0">
                <a:latin typeface="Arial"/>
                <a:cs typeface="Arial"/>
              </a:rPr>
              <a:t>/</a:t>
            </a:r>
            <a:r>
              <a:rPr lang="fr-FR" sz="2000" b="1" dirty="0" err="1" smtClean="0">
                <a:latin typeface="Arial"/>
                <a:cs typeface="Arial"/>
              </a:rPr>
              <a:t>Sevoflurane</a:t>
            </a:r>
            <a:endParaRPr lang="fr-FR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latin typeface="Arial"/>
                <a:cs typeface="Arial"/>
              </a:rPr>
              <a:t>Intérêt:</a:t>
            </a: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Facilement modulable, </a:t>
            </a:r>
            <a:r>
              <a:rPr lang="fr-FR" sz="2000" dirty="0" err="1" smtClean="0">
                <a:latin typeface="Arial"/>
                <a:cs typeface="Arial"/>
              </a:rPr>
              <a:t>monitorable</a:t>
            </a:r>
            <a:r>
              <a:rPr lang="fr-FR" sz="2000" dirty="0" smtClean="0">
                <a:latin typeface="Arial"/>
                <a:cs typeface="Arial"/>
              </a:rPr>
              <a:t> (</a:t>
            </a:r>
            <a:r>
              <a:rPr lang="fr-FR" sz="2000" dirty="0" err="1" smtClean="0">
                <a:latin typeface="Arial"/>
                <a:cs typeface="Arial"/>
              </a:rPr>
              <a:t>fe</a:t>
            </a:r>
            <a:r>
              <a:rPr lang="fr-FR" sz="2000" dirty="0" smtClean="0">
                <a:latin typeface="Arial"/>
                <a:cs typeface="Arial"/>
              </a:rPr>
              <a:t>)</a:t>
            </a: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Pas d</a:t>
            </a:r>
            <a:r>
              <a:rPr lang="ja-JP" altLang="fr-FR" sz="2000" dirty="0" smtClean="0">
                <a:latin typeface="Arial"/>
                <a:cs typeface="Arial"/>
              </a:rPr>
              <a:t>’</a:t>
            </a:r>
            <a:r>
              <a:rPr lang="fr-FR" sz="2000" dirty="0" smtClean="0">
                <a:latin typeface="Arial"/>
                <a:cs typeface="Arial"/>
              </a:rPr>
              <a:t>accumulation</a:t>
            </a: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Bronchodilatateur</a:t>
            </a: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Sédation stable, réveil rapide</a:t>
            </a:r>
          </a:p>
          <a:p>
            <a:pPr>
              <a:lnSpc>
                <a:spcPct val="130000"/>
              </a:lnSpc>
            </a:pPr>
            <a:r>
              <a:rPr lang="fr-FR" sz="2000" b="1" dirty="0" smtClean="0">
                <a:latin typeface="Arial"/>
                <a:cs typeface="Arial"/>
              </a:rPr>
              <a:t>Pb:</a:t>
            </a:r>
          </a:p>
          <a:p>
            <a:pPr lvl="2">
              <a:lnSpc>
                <a:spcPct val="130000"/>
              </a:lnSpc>
            </a:pPr>
            <a:r>
              <a:rPr lang="fr-FR" sz="2000" dirty="0" err="1" smtClean="0">
                <a:latin typeface="Arial"/>
                <a:cs typeface="Arial"/>
              </a:rPr>
              <a:t>Hépatotoxicité</a:t>
            </a:r>
            <a:r>
              <a:rPr lang="fr-FR" sz="2000" dirty="0" smtClean="0">
                <a:latin typeface="Arial"/>
                <a:cs typeface="Arial"/>
              </a:rPr>
              <a:t>, </a:t>
            </a:r>
            <a:r>
              <a:rPr lang="fr-FR" sz="2000" dirty="0" err="1" smtClean="0">
                <a:latin typeface="Arial"/>
                <a:cs typeface="Arial"/>
              </a:rPr>
              <a:t>néphrotoxicité</a:t>
            </a:r>
            <a:endParaRPr lang="fr-FR" sz="2000" dirty="0" smtClean="0">
              <a:latin typeface="Arial"/>
              <a:cs typeface="Arial"/>
            </a:endParaRP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Technique (pollution, CF/CO)</a:t>
            </a:r>
          </a:p>
          <a:p>
            <a:pPr lvl="2"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Filtre Anaconda* pour administration</a:t>
            </a:r>
          </a:p>
          <a:p>
            <a:pPr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Conditions d</a:t>
            </a:r>
            <a:r>
              <a:rPr lang="ja-JP" altLang="fr-FR" sz="2000" dirty="0" smtClean="0">
                <a:latin typeface="Arial"/>
                <a:cs typeface="Arial"/>
              </a:rPr>
              <a:t>’</a:t>
            </a:r>
            <a:r>
              <a:rPr lang="fr-FR" sz="2000" dirty="0" smtClean="0">
                <a:latin typeface="Arial"/>
                <a:cs typeface="Arial"/>
              </a:rPr>
              <a:t>utilisation restent à préciser en réanimation</a:t>
            </a:r>
          </a:p>
        </p:txBody>
      </p:sp>
    </p:spTree>
    <p:extLst>
      <p:ext uri="{BB962C8B-B14F-4D97-AF65-F5344CB8AC3E}">
        <p14:creationId xmlns:p14="http://schemas.microsoft.com/office/powerpoint/2010/main" val="3251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Moyens de sédation (5)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733" y="1286932"/>
            <a:ext cx="8365067" cy="501226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fr-FR" sz="2800" dirty="0" smtClean="0"/>
              <a:t>Sédation en réanimation</a:t>
            </a:r>
            <a:r>
              <a:rPr lang="fr-FR" sz="2800" dirty="0" smtClean="0">
                <a:sym typeface="Wingdings" charset="0"/>
              </a:rPr>
              <a:t> =&gt; </a:t>
            </a:r>
            <a:r>
              <a:rPr lang="fr-FR" sz="2800" dirty="0" smtClean="0"/>
              <a:t>débit continu</a:t>
            </a:r>
          </a:p>
          <a:p>
            <a:pPr algn="just">
              <a:lnSpc>
                <a:spcPct val="120000"/>
              </a:lnSpc>
            </a:pPr>
            <a:r>
              <a:rPr lang="fr-FR" sz="2800" dirty="0" smtClean="0"/>
              <a:t>Compromis délai de réveil- extubation- coût </a:t>
            </a:r>
          </a:p>
          <a:p>
            <a:pPr>
              <a:lnSpc>
                <a:spcPct val="120000"/>
              </a:lnSpc>
            </a:pPr>
            <a:r>
              <a:rPr lang="fr-FR" sz="2800" dirty="0" smtClean="0"/>
              <a:t>Sédation courte (&lt; 36h) =&gt; </a:t>
            </a:r>
            <a:r>
              <a:rPr lang="fr-FR" sz="2800" dirty="0" err="1" smtClean="0"/>
              <a:t>Propofol</a:t>
            </a:r>
            <a:endParaRPr lang="fr-FR" sz="2000" dirty="0" smtClean="0"/>
          </a:p>
          <a:p>
            <a:pPr>
              <a:lnSpc>
                <a:spcPct val="120000"/>
              </a:lnSpc>
            </a:pPr>
            <a:r>
              <a:rPr lang="fr-FR" sz="2800" dirty="0" smtClean="0"/>
              <a:t>Sédation prévisible prolongée =&gt; </a:t>
            </a:r>
            <a:r>
              <a:rPr lang="fr-FR" sz="2800" dirty="0" err="1" smtClean="0"/>
              <a:t>Midazolam</a:t>
            </a:r>
            <a:r>
              <a:rPr lang="fr-FR" sz="2800" dirty="0" smtClean="0"/>
              <a:t> (MDZ)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600" dirty="0" smtClean="0"/>
              <a:t>			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i="1" dirty="0" smtClean="0"/>
              <a:t>Recommandations pour la pratique clinique SFAR, SRLF 2000</a:t>
            </a:r>
            <a:r>
              <a:rPr lang="fr-FR" sz="2000" i="1" baseline="30000" dirty="0"/>
              <a:t> </a:t>
            </a:r>
            <a:r>
              <a:rPr lang="fr-FR" sz="2000" i="1" dirty="0" smtClean="0"/>
              <a:t> ;  CC 2007</a:t>
            </a:r>
          </a:p>
          <a:p>
            <a:pPr>
              <a:lnSpc>
                <a:spcPct val="130000"/>
              </a:lnSpc>
            </a:pPr>
            <a:r>
              <a:rPr lang="fr-FR" sz="2800" dirty="0" err="1" smtClean="0"/>
              <a:t>Dexmetedomidine</a:t>
            </a:r>
            <a:r>
              <a:rPr lang="fr-FR" sz="2800" dirty="0" smtClean="0"/>
              <a:t> vs </a:t>
            </a:r>
            <a:r>
              <a:rPr lang="fr-FR" sz="2800" dirty="0" err="1" smtClean="0"/>
              <a:t>Propofol</a:t>
            </a:r>
            <a:r>
              <a:rPr lang="fr-FR" sz="2800" dirty="0" smtClean="0"/>
              <a:t> vs MDZ: DEX </a:t>
            </a: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fr-FR" sz="2800" dirty="0" smtClean="0">
                <a:sym typeface="Wingdings"/>
              </a:rPr>
              <a:t> durée ventilation, </a:t>
            </a: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fr-FR" sz="2800" dirty="0" smtClean="0">
                <a:latin typeface="+mj-lt"/>
                <a:ea typeface="Wingdings"/>
                <a:cs typeface="Wingdings"/>
                <a:sym typeface="Wingdings"/>
              </a:rPr>
              <a:t> confusion mentale mais CI chez  IC, IHC, TDR</a:t>
            </a:r>
            <a:r>
              <a:rPr lang="fr-FR" sz="2000" dirty="0" smtClean="0">
                <a:latin typeface="+mj-lt"/>
                <a:ea typeface="Wingdings"/>
                <a:cs typeface="Wingdings"/>
                <a:sym typeface="Wingdings"/>
              </a:rPr>
              <a:t>									</a:t>
            </a:r>
            <a:r>
              <a:rPr lang="fr-FR" sz="2000" i="1" dirty="0" smtClean="0">
                <a:latin typeface="+mj-lt"/>
                <a:ea typeface="Wingdings"/>
                <a:cs typeface="Wingdings"/>
                <a:sym typeface="Wingdings"/>
              </a:rPr>
              <a:t>Jakob, JAMA 2012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0759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Moyens de sédation (6)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948267"/>
            <a:ext cx="8585199" cy="5638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Analgésiques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Douleur en réa: par accès nociception, </a:t>
            </a:r>
            <a:r>
              <a:rPr lang="fr-FR" dirty="0" err="1" smtClean="0"/>
              <a:t>neuropathiques</a:t>
            </a:r>
            <a:endParaRPr lang="fr-FR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Liées : soins en réa , spécifiques (</a:t>
            </a:r>
            <a:r>
              <a:rPr lang="fr-FR" dirty="0" err="1" smtClean="0"/>
              <a:t>postop</a:t>
            </a:r>
            <a:r>
              <a:rPr lang="fr-FR" dirty="0" smtClean="0"/>
              <a:t>, trauma)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Pharmacologie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Effets centraux (analgésique central puissant, dépression </a:t>
            </a:r>
            <a:r>
              <a:rPr lang="fr-FR" dirty="0" err="1" smtClean="0"/>
              <a:t>respi</a:t>
            </a:r>
            <a:r>
              <a:rPr lang="fr-FR" dirty="0" smtClean="0"/>
              <a:t>, </a:t>
            </a:r>
            <a:r>
              <a:rPr lang="fr-FR" dirty="0" err="1" smtClean="0"/>
              <a:t>stimulis</a:t>
            </a:r>
            <a:r>
              <a:rPr lang="fr-FR" dirty="0" smtClean="0"/>
              <a:t> centre vomissements)</a:t>
            </a:r>
            <a:endParaRPr lang="fr-FR" dirty="0"/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Périphériques (myosis, </a:t>
            </a:r>
            <a:r>
              <a:rPr lang="fr-FR" dirty="0" err="1" smtClean="0"/>
              <a:t>hypoTA</a:t>
            </a:r>
            <a:r>
              <a:rPr lang="fr-FR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Analgésie « multimodale »: tramadol, </a:t>
            </a:r>
            <a:r>
              <a:rPr lang="fr-FR" dirty="0" err="1" smtClean="0"/>
              <a:t>nefopam</a:t>
            </a:r>
            <a:r>
              <a:rPr lang="fr-FR" dirty="0" smtClean="0"/>
              <a:t>, paracétamol =&gt; épargne morphinique </a:t>
            </a:r>
            <a:r>
              <a:rPr lang="fr-FR" sz="2200" dirty="0" smtClean="0"/>
              <a:t>(Étude DOLOREA)</a:t>
            </a:r>
          </a:p>
        </p:txBody>
      </p:sp>
    </p:spTree>
    <p:extLst>
      <p:ext uri="{BB962C8B-B14F-4D97-AF65-F5344CB8AC3E}">
        <p14:creationId xmlns:p14="http://schemas.microsoft.com/office/powerpoint/2010/main" val="35265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Moyens de sédation (7)</a:t>
            </a:r>
            <a:br>
              <a:rPr lang="fr-FR" sz="4000" dirty="0" smtClean="0"/>
            </a:br>
            <a:r>
              <a:rPr lang="fr-FR" sz="4000" dirty="0"/>
              <a:t>A</a:t>
            </a:r>
            <a:r>
              <a:rPr lang="fr-FR" sz="4000" dirty="0" smtClean="0"/>
              <a:t>nalgésiques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6268"/>
            <a:ext cx="8229600" cy="501226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Fentanyl</a:t>
            </a:r>
          </a:p>
          <a:p>
            <a:pPr marL="1714500" lvl="7" indent="-342900"/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1/2 vie contextuelle longue </a:t>
            </a:r>
          </a:p>
          <a:p>
            <a:pPr marL="1714500" lvl="7" indent="-342900"/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</a:t>
            </a: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éveil très tardif</a:t>
            </a:r>
            <a:endParaRPr lang="fr-FR" dirty="0"/>
          </a:p>
          <a:p>
            <a:r>
              <a:rPr lang="fr-FR" dirty="0" err="1" smtClean="0"/>
              <a:t>Sufentanil</a:t>
            </a:r>
            <a:endParaRPr lang="fr-FR" dirty="0" smtClean="0"/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Puissant</a:t>
            </a:r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Peu d</a:t>
            </a:r>
            <a:r>
              <a:rPr lang="ja-JP" alt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effets hémodynamiques</a:t>
            </a:r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1/2 contextuelle &lt; 1 heure (≈ 30 min)</a:t>
            </a:r>
            <a:endParaRPr lang="fr-FR" dirty="0" smtClean="0"/>
          </a:p>
          <a:p>
            <a:r>
              <a:rPr lang="fr-FR" dirty="0" err="1" smtClean="0"/>
              <a:t>Rémifentanil</a:t>
            </a:r>
            <a:endParaRPr lang="fr-FR" dirty="0" smtClean="0"/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Effet puissant on/off  perfusion continu ++</a:t>
            </a:r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Hypotensions,  dilutions +++, débits, flashs</a:t>
            </a:r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Hyperalgésie</a:t>
            </a:r>
          </a:p>
          <a:p>
            <a:pPr lvl="3">
              <a:lnSpc>
                <a:spcPct val="120000"/>
              </a:lnSpc>
              <a:spcBef>
                <a:spcPct val="0"/>
              </a:spcBef>
              <a:buFont typeface="Times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Avantages sur délai extubation  vs </a:t>
            </a:r>
            <a:r>
              <a:rPr lang="fr-F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Sufenta</a:t>
            </a:r>
            <a:endParaRPr lang="fr-FR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2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dirty="0" smtClean="0"/>
              <a:t>Analgésiques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7502" b="-7502"/>
          <a:stretch>
            <a:fillRect/>
          </a:stretch>
        </p:blipFill>
        <p:spPr>
          <a:xfrm>
            <a:off x="457200" y="1066800"/>
            <a:ext cx="8229600" cy="5469467"/>
          </a:xfrm>
        </p:spPr>
      </p:pic>
    </p:spTree>
    <p:extLst>
      <p:ext uri="{BB962C8B-B14F-4D97-AF65-F5344CB8AC3E}">
        <p14:creationId xmlns:p14="http://schemas.microsoft.com/office/powerpoint/2010/main" val="23360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d’administration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600" b="1" dirty="0" smtClean="0"/>
              <a:t>Objectifs</a:t>
            </a:r>
          </a:p>
          <a:p>
            <a:pPr>
              <a:lnSpc>
                <a:spcPct val="150000"/>
              </a:lnSpc>
            </a:pPr>
            <a:r>
              <a:rPr lang="fr-FR" dirty="0"/>
              <a:t>M</a:t>
            </a:r>
            <a:r>
              <a:rPr lang="fr-FR" dirty="0" smtClean="0"/>
              <a:t>aintien dans une fenêtre thérapeutique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Éviter sur ou sous dosage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Pouvoir rapidement modifier les concentrations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Prévoir le futur (délai de réveil)</a:t>
            </a:r>
          </a:p>
          <a:p>
            <a:pPr>
              <a:lnSpc>
                <a:spcPct val="150000"/>
              </a:lnSpc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74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d’administration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622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Bolus </a:t>
            </a:r>
            <a:r>
              <a:rPr lang="fr-FR" sz="2400" b="1" dirty="0" err="1" smtClean="0">
                <a:solidFill>
                  <a:srgbClr val="000000"/>
                </a:solidFill>
              </a:rPr>
              <a:t>intra-veineux</a:t>
            </a:r>
            <a:r>
              <a:rPr lang="fr-FR" sz="2400" b="1" dirty="0" smtClean="0">
                <a:solidFill>
                  <a:srgbClr val="000000"/>
                </a:solidFill>
              </a:rPr>
              <a:t> (contextuelle)</a:t>
            </a: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Perfusion continue</a:t>
            </a: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Perfusion à objectif de concentration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Principe acquis en anesthésie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En développement en réanimation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r>
              <a:rPr lang="fr-FR" sz="2400" dirty="0" smtClean="0">
                <a:solidFill>
                  <a:srgbClr val="000000"/>
                </a:solidFill>
                <a:sym typeface="Wingdings" charset="0"/>
              </a:rPr>
              <a:t>=&gt;</a:t>
            </a:r>
            <a:r>
              <a:rPr lang="fr-FR" sz="2800" dirty="0" smtClean="0">
                <a:solidFill>
                  <a:srgbClr val="000000"/>
                </a:solidFill>
                <a:sym typeface="Wingdings" charset="0"/>
              </a:rPr>
              <a:t> privilégier adaptation permanente  de la sédation et de l</a:t>
            </a:r>
            <a:r>
              <a:rPr lang="ja-JP" altLang="fr-FR" sz="2800" dirty="0" smtClean="0">
                <a:solidFill>
                  <a:srgbClr val="000000"/>
                </a:solidFill>
                <a:latin typeface="Arial"/>
                <a:sym typeface="Wingdings" charset="0"/>
              </a:rPr>
              <a:t>’</a:t>
            </a:r>
            <a:r>
              <a:rPr lang="fr-FR" sz="2800" dirty="0" smtClean="0">
                <a:solidFill>
                  <a:srgbClr val="000000"/>
                </a:solidFill>
                <a:sym typeface="Wingdings" charset="0"/>
              </a:rPr>
              <a:t>analgésie  aux besoins du patient</a:t>
            </a:r>
          </a:p>
          <a:p>
            <a:pPr lvl="1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Évaluation régulière au repos, et après stimulus,</a:t>
            </a:r>
          </a:p>
          <a:p>
            <a:pPr lvl="1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titrer, algorithme</a:t>
            </a:r>
          </a:p>
          <a:p>
            <a:pPr>
              <a:lnSpc>
                <a:spcPct val="130000"/>
              </a:lnSpc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10695"/>
          </a:xfrm>
        </p:spPr>
        <p:txBody>
          <a:bodyPr/>
          <a:lstStyle/>
          <a:p>
            <a:r>
              <a:rPr lang="fr-FR" dirty="0" smtClean="0"/>
              <a:t>Modalités d’administration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932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smtClean="0"/>
              <a:t>Arrêt sédation</a:t>
            </a:r>
          </a:p>
          <a:p>
            <a:pPr algn="just"/>
            <a:r>
              <a:rPr lang="fr-FR" sz="2800" dirty="0" smtClean="0"/>
              <a:t>Quand ? Pas de recommandations fortes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« situation  contrôlée, résolue » </a:t>
            </a:r>
          </a:p>
          <a:p>
            <a:pPr algn="just"/>
            <a:r>
              <a:rPr lang="fr-FR" sz="2800" dirty="0" smtClean="0"/>
              <a:t>Comment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Arrêt brutal:</a:t>
            </a:r>
          </a:p>
          <a:p>
            <a:pPr lvl="2" algn="just"/>
            <a:r>
              <a:rPr lang="fr-FR" dirty="0" smtClean="0"/>
              <a:t>Risque syndrome de sevrage, delirium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Arrêt progressif</a:t>
            </a:r>
            <a:r>
              <a:rPr lang="fr-FR" sz="2400" b="1" dirty="0" smtClean="0"/>
              <a:t>:</a:t>
            </a:r>
          </a:p>
          <a:p>
            <a:pPr lvl="2" algn="just"/>
            <a:r>
              <a:rPr lang="fr-FR" dirty="0" smtClean="0"/>
              <a:t>Risque retard de réveil, prolongation indue de la VM (PAVM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2" algn="just"/>
            <a:endParaRPr lang="fr-FR" dirty="0" smtClean="0"/>
          </a:p>
          <a:p>
            <a:pPr algn="just"/>
            <a:r>
              <a:rPr lang="fr-FR" sz="2800" dirty="0" smtClean="0"/>
              <a:t>Diminution progressive</a:t>
            </a:r>
          </a:p>
          <a:p>
            <a:pPr algn="just"/>
            <a:r>
              <a:rPr lang="fr-FR" sz="2800" dirty="0" smtClean="0"/>
              <a:t>Relais par d’autres antalgiques</a:t>
            </a:r>
          </a:p>
          <a:p>
            <a:pPr marL="0" indent="0" algn="ctr">
              <a:buNone/>
            </a:pP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4" y="5952066"/>
            <a:ext cx="2641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3867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Modalités d’administration </a:t>
            </a:r>
            <a:r>
              <a:rPr lang="fr-FR" sz="4000" dirty="0" smtClean="0"/>
              <a:t>(4)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3867"/>
            <a:ext cx="8229600" cy="52154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800" b="1" dirty="0" smtClean="0">
                <a:solidFill>
                  <a:srgbClr val="000000"/>
                </a:solidFill>
              </a:rPr>
              <a:t>Surveillance  +</a:t>
            </a:r>
            <a:r>
              <a:rPr lang="fr-FR" sz="2800" b="1" dirty="0">
                <a:solidFill>
                  <a:srgbClr val="000000"/>
                </a:solidFill>
              </a:rPr>
              <a:t>++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/>
              <a:t>Éviter une auto </a:t>
            </a:r>
            <a:r>
              <a:rPr lang="fr-FR" dirty="0" smtClean="0"/>
              <a:t>extubation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charset="0"/>
              </a:rPr>
              <a:t>Dosages plasmatiques</a:t>
            </a:r>
            <a:endParaRPr lang="fr-FR" dirty="0">
              <a:sym typeface="Wingdings" charset="0"/>
            </a:endParaRPr>
          </a:p>
          <a:p>
            <a:pPr lvl="1">
              <a:lnSpc>
                <a:spcPct val="80000"/>
              </a:lnSpc>
            </a:pPr>
            <a:endParaRPr lang="fr-FR" dirty="0">
              <a:sym typeface="Wingdings" charset="0"/>
            </a:endParaRPr>
          </a:p>
          <a:p>
            <a:r>
              <a:rPr lang="fr-FR" sz="2800" b="1" dirty="0" smtClean="0"/>
              <a:t>Complications sédation: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Curarisation </a:t>
            </a:r>
            <a:r>
              <a:rPr lang="fr-FR" dirty="0"/>
              <a:t>prolongée </a:t>
            </a:r>
            <a:endParaRPr lang="fr-FR" i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 smtClean="0"/>
              <a:t>Prévention</a:t>
            </a:r>
            <a:r>
              <a:rPr lang="fr-FR" dirty="0"/>
              <a:t>: monitorage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Neuromyopathie</a:t>
            </a:r>
            <a:endParaRPr lang="fr-FR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/>
              <a:t>FDR: curare, </a:t>
            </a:r>
            <a:r>
              <a:rPr lang="fr-FR" dirty="0" smtClean="0"/>
              <a:t>corticoïde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 smtClean="0"/>
              <a:t>Prévention</a:t>
            </a:r>
            <a:r>
              <a:rPr lang="fr-FR" dirty="0"/>
              <a:t>: poser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indication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Syndrome de sevrage</a:t>
            </a:r>
          </a:p>
          <a:p>
            <a:pPr marL="457200" lvl="1" indent="0">
              <a:buNone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7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 </a:t>
            </a:r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Ensemble de moyens médicamenteux ou non, destinée à assurer le confort psychique et physique du patients, et à faciliter les techniques de soins.</a:t>
            </a:r>
          </a:p>
          <a:p>
            <a:pPr marL="114300" indent="0" algn="just">
              <a:buNone/>
            </a:pPr>
            <a:endParaRPr lang="fr-FR" sz="2400" i="1" dirty="0" smtClean="0"/>
          </a:p>
          <a:p>
            <a:pPr marL="114300" indent="0" algn="r">
              <a:buNone/>
            </a:pPr>
            <a:r>
              <a:rPr lang="fr-FR" sz="2400" i="1" dirty="0" smtClean="0"/>
              <a:t>Recommandations pour la pratique clinique  SFAR-SRLF, 2000</a:t>
            </a:r>
            <a:endParaRPr lang="fr-FR" sz="2400" i="1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Picture 4" descr="Cliché 2010-04-22 15-12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7" y="948266"/>
            <a:ext cx="1420813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Bonne </a:t>
            </a:r>
            <a:r>
              <a:rPr lang="fr-FR" sz="3200" b="1" dirty="0"/>
              <a:t>pratique</a:t>
            </a:r>
            <a:br>
              <a:rPr lang="fr-FR" sz="3200" b="1" dirty="0"/>
            </a:br>
            <a:r>
              <a:rPr lang="fr-FR" sz="3200" b="1" dirty="0"/>
              <a:t>sédation et analgésie en réanimation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511386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40000"/>
              </a:lnSpc>
            </a:pPr>
            <a:r>
              <a:rPr lang="fr-FR" dirty="0"/>
              <a:t>Mesurer et traiter la douleur en premier</a:t>
            </a:r>
          </a:p>
          <a:p>
            <a:pPr algn="just">
              <a:lnSpc>
                <a:spcPct val="140000"/>
              </a:lnSpc>
            </a:pPr>
            <a:r>
              <a:rPr lang="fr-FR" dirty="0"/>
              <a:t>Tenir compte de la variabilité </a:t>
            </a:r>
            <a:r>
              <a:rPr lang="fr-FR" dirty="0" smtClean="0"/>
              <a:t>interindividuelle </a:t>
            </a:r>
            <a:r>
              <a:rPr lang="fr-FR" sz="2800" dirty="0"/>
              <a:t>(actes nociceptifs, IR, IH, état de choc, SDRA, TC…)</a:t>
            </a:r>
          </a:p>
          <a:p>
            <a:pPr algn="just">
              <a:lnSpc>
                <a:spcPct val="140000"/>
              </a:lnSpc>
            </a:pPr>
            <a:r>
              <a:rPr lang="fr-FR" dirty="0"/>
              <a:t>Titrer en fonction de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effet recherché</a:t>
            </a:r>
          </a:p>
          <a:p>
            <a:pPr algn="just">
              <a:lnSpc>
                <a:spcPct val="140000"/>
              </a:lnSpc>
            </a:pPr>
            <a:r>
              <a:rPr lang="fr-FR" dirty="0"/>
              <a:t>Mesurer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analgésie et la sédation de façon régulière</a:t>
            </a:r>
          </a:p>
          <a:p>
            <a:pPr algn="just">
              <a:lnSpc>
                <a:spcPct val="140000"/>
              </a:lnSpc>
            </a:pPr>
            <a:r>
              <a:rPr lang="fr-FR" dirty="0"/>
              <a:t>Elaboration et respects de protocoles</a:t>
            </a:r>
          </a:p>
          <a:p>
            <a:pPr algn="just">
              <a:lnSpc>
                <a:spcPct val="140000"/>
              </a:lnSpc>
            </a:pPr>
            <a:r>
              <a:rPr lang="fr-FR" dirty="0"/>
              <a:t>Impliquer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ensemble des soignants, pour définir et ajuster des objectifs thérapeutiques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1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108"/>
            <a:ext cx="8229600" cy="511862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latin typeface="Arial" charset="0"/>
              </a:rPr>
              <a:t>Sédation en réanimation: analgésie, anxiolyse, sommeil léger ou profond avec ou sans relâchement musculaire;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Arial" charset="0"/>
              </a:rPr>
              <a:t>Choix de l’agent: effets recherchés et effets indésirables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Arial" charset="0"/>
              </a:rPr>
              <a:t>Utilisation d’une échelle de sédation et évaluation de l’analgésie est indispensable</a:t>
            </a:r>
          </a:p>
          <a:p>
            <a:pPr>
              <a:lnSpc>
                <a:spcPct val="130000"/>
              </a:lnSpc>
            </a:pPr>
            <a:r>
              <a:rPr lang="fr-FR" sz="2800" dirty="0" smtClean="0"/>
              <a:t>Mise en place d’un algorithme pour chaque service en fonction des moyens disponibles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99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indent="0" algn="ctr">
              <a:buNone/>
            </a:pPr>
            <a:r>
              <a:rPr lang="fr-FR" sz="12000" dirty="0" smtClean="0"/>
              <a:t>MERCI</a:t>
            </a:r>
          </a:p>
          <a:p>
            <a:pPr marL="0" indent="0" algn="ctr">
              <a:buNone/>
            </a:pP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1774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4 composantes: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Analgésie, </a:t>
            </a:r>
            <a:r>
              <a:rPr lang="fr-FR" dirty="0"/>
              <a:t>A</a:t>
            </a:r>
            <a:r>
              <a:rPr lang="fr-FR" dirty="0" smtClean="0"/>
              <a:t>nxiolyse, Hypnose, Amnésie </a:t>
            </a:r>
          </a:p>
          <a:p>
            <a:endParaRPr lang="fr-FR" dirty="0" smtClean="0"/>
          </a:p>
          <a:p>
            <a:r>
              <a:rPr lang="fr-FR" dirty="0" smtClean="0"/>
              <a:t>Sédation</a:t>
            </a:r>
            <a:r>
              <a:rPr lang="mr-IN" dirty="0" smtClean="0"/>
              <a:t>–</a:t>
            </a:r>
            <a:r>
              <a:rPr lang="fr-FR" dirty="0"/>
              <a:t>A</a:t>
            </a:r>
            <a:r>
              <a:rPr lang="fr-FR" dirty="0" smtClean="0"/>
              <a:t>nalgésie (SA)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Confort » : soulager de la douleur liées aux soins et améliorer la tolérance à l’environnement</a:t>
            </a:r>
          </a:p>
          <a:p>
            <a:pPr lvl="1"/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Thérapeutique »: selon pathologies (</a:t>
            </a:r>
            <a:r>
              <a:rPr lang="fr-FR" dirty="0" err="1" smtClean="0"/>
              <a:t>cérébrolésé</a:t>
            </a:r>
            <a:r>
              <a:rPr lang="fr-FR" dirty="0" smtClean="0"/>
              <a:t>, SDRA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371"/>
            <a:ext cx="8229600" cy="1143000"/>
          </a:xfrm>
        </p:spPr>
        <p:txBody>
          <a:bodyPr/>
          <a:lstStyle/>
          <a:p>
            <a:r>
              <a:rPr lang="fr-FR" dirty="0"/>
              <a:t>Généralités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1371"/>
            <a:ext cx="8229600" cy="52032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fr-FR" b="1" dirty="0" smtClean="0"/>
              <a:t>Objectifs SA</a:t>
            </a: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Améliorer confort et sécurité patient (douleur+++)</a:t>
            </a: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Permettre actes diagnostiques ou thérapeutiques (drainage, pose KT VVC)</a:t>
            </a: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Améliorer conséquences physiopathologiques liées aux pathologies spécifiques (</a:t>
            </a:r>
            <a:r>
              <a:rPr lang="fr-FR" dirty="0" err="1" smtClean="0"/>
              <a:t>cérébrolésé</a:t>
            </a:r>
            <a:r>
              <a:rPr lang="fr-FR" dirty="0" smtClean="0"/>
              <a:t>, SDRA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Assurer une myorelaxation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fr-FR" dirty="0" smtClean="0"/>
              <a:t>Généralités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b="1" dirty="0" smtClean="0"/>
              <a:t>Inconvénients: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Profonde 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Sevrage long, hypo TA, syndrome de sevrage (BZD et morphiniques, </a:t>
            </a:r>
            <a:r>
              <a:rPr lang="fr-FR" sz="2800" dirty="0" err="1" smtClean="0"/>
              <a:t>neuromyopathie</a:t>
            </a:r>
            <a:r>
              <a:rPr lang="fr-FR" sz="2800" dirty="0" smtClean="0"/>
              <a:t>)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Légère :</a:t>
            </a:r>
          </a:p>
          <a:p>
            <a:pPr lvl="2">
              <a:lnSpc>
                <a:spcPct val="130000"/>
              </a:lnSpc>
            </a:pPr>
            <a:r>
              <a:rPr lang="fr-FR" sz="2800" dirty="0" smtClean="0"/>
              <a:t>Agitation (auto extubation), augmentation de la MVO2, « mauvais souvenirs », désadaptation aux respirateurs</a:t>
            </a:r>
          </a:p>
        </p:txBody>
      </p:sp>
    </p:spTree>
    <p:extLst>
      <p:ext uri="{BB962C8B-B14F-4D97-AF65-F5344CB8AC3E}">
        <p14:creationId xmlns:p14="http://schemas.microsoft.com/office/powerpoint/2010/main" val="29758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Généralités (5)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54525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3800" dirty="0" smtClean="0"/>
              <a:t>Rappels pharmacocinétiques</a:t>
            </a:r>
          </a:p>
          <a:p>
            <a:pPr algn="just">
              <a:lnSpc>
                <a:spcPct val="150000"/>
              </a:lnSpc>
            </a:pPr>
            <a:r>
              <a:rPr lang="fr-FR" sz="2600" dirty="0" smtClean="0"/>
              <a:t>Volume de distribution (</a:t>
            </a:r>
            <a:r>
              <a:rPr lang="fr-FR" sz="2600" dirty="0" err="1" smtClean="0"/>
              <a:t>Vd</a:t>
            </a:r>
            <a:r>
              <a:rPr lang="fr-FR" sz="2600" dirty="0" smtClean="0"/>
              <a:t>) : volume « apparent » dans lequel se distribue une quantité de médicament pour être en équilibre avec la concentration plasmatique</a:t>
            </a:r>
          </a:p>
          <a:p>
            <a:pPr algn="just">
              <a:lnSpc>
                <a:spcPct val="150000"/>
              </a:lnSpc>
            </a:pPr>
            <a:r>
              <a:rPr lang="fr-FR" sz="2600" dirty="0" smtClean="0"/>
              <a:t>Demi-vie (t</a:t>
            </a:r>
            <a:r>
              <a:rPr lang="fr-FR" sz="2600" baseline="-25000" dirty="0" smtClean="0"/>
              <a:t>1/2</a:t>
            </a:r>
            <a:r>
              <a:rPr lang="fr-FR" sz="2600" dirty="0" smtClean="0"/>
              <a:t>): temps nécessaire pour une diminution de moitié de la concentration plasmatique</a:t>
            </a:r>
          </a:p>
          <a:p>
            <a:pPr algn="just">
              <a:lnSpc>
                <a:spcPct val="150000"/>
              </a:lnSpc>
            </a:pPr>
            <a:r>
              <a:rPr lang="fr-FR" sz="2600" dirty="0" smtClean="0"/>
              <a:t>Demi-vie contextuelle (CST</a:t>
            </a:r>
            <a:r>
              <a:rPr lang="fr-FR" sz="2600" baseline="-25000" dirty="0" smtClean="0"/>
              <a:t>1/2</a:t>
            </a:r>
            <a:r>
              <a:rPr lang="fr-FR" sz="2600" dirty="0" smtClean="0"/>
              <a:t>): temps nécessaire à la diminution de 50% de la concentration d’une substance perfusé en continue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99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Généralités (6)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67" y="1143000"/>
            <a:ext cx="8602133" cy="529166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dirty="0" smtClean="0"/>
              <a:t>Pharmacocinétique en réanimation</a:t>
            </a:r>
          </a:p>
          <a:p>
            <a:pPr>
              <a:lnSpc>
                <a:spcPct val="160000"/>
              </a:lnSpc>
            </a:pPr>
            <a:r>
              <a:rPr lang="fr-FR" sz="2800" dirty="0" smtClean="0"/>
              <a:t>Patients hétérogènes: âge, poids, comorbidités</a:t>
            </a:r>
          </a:p>
          <a:p>
            <a:pPr algn="just">
              <a:lnSpc>
                <a:spcPct val="160000"/>
              </a:lnSpc>
            </a:pPr>
            <a:r>
              <a:rPr lang="fr-FR" sz="2800" dirty="0" smtClean="0"/>
              <a:t>Modifications liées à la réanimation: </a:t>
            </a:r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insuffisance rénale et/ou hépatique</a:t>
            </a:r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modification volume de distribution, </a:t>
            </a:r>
            <a:r>
              <a:rPr lang="fr-FR" dirty="0" err="1" smtClean="0"/>
              <a:t>hypoalbuminémie</a:t>
            </a:r>
            <a:r>
              <a:rPr lang="fr-FR" dirty="0" smtClean="0"/>
              <a:t>,</a:t>
            </a:r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état de choc, interactions médicamenteuses</a:t>
            </a:r>
          </a:p>
          <a:p>
            <a:pPr>
              <a:lnSpc>
                <a:spcPct val="160000"/>
              </a:lnSpc>
            </a:pPr>
            <a:r>
              <a:rPr lang="fr-FR" sz="2800" dirty="0" smtClean="0"/>
              <a:t>Variabilité intra et </a:t>
            </a:r>
            <a:r>
              <a:rPr lang="fr-FR" sz="2800" dirty="0" err="1" smtClean="0"/>
              <a:t>inter-individuelle</a:t>
            </a:r>
            <a:endParaRPr lang="fr-FR" sz="2800" dirty="0" smtClean="0"/>
          </a:p>
          <a:p>
            <a:pPr>
              <a:lnSpc>
                <a:spcPct val="150000"/>
              </a:lnSpc>
            </a:pPr>
            <a:endParaRPr lang="fr-FR" sz="3600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58533" y="391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16789" y="6250114"/>
            <a:ext cx="571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=</a:t>
            </a:r>
            <a:r>
              <a:rPr lang="fr-FR" sz="2800" b="1" dirty="0" smtClean="0">
                <a:solidFill>
                  <a:srgbClr val="000000"/>
                </a:solidFill>
              </a:rPr>
              <a:t>&gt; effets et élimination imprévisibles</a:t>
            </a:r>
            <a:endParaRPr lang="fr-F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1299</Words>
  <Application>Microsoft Office PowerPoint</Application>
  <PresentationFormat>Affichage à l'écran (4:3)</PresentationFormat>
  <Paragraphs>317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Comic Sans MS</vt:lpstr>
      <vt:lpstr>Mangal</vt:lpstr>
      <vt:lpstr>Times</vt:lpstr>
      <vt:lpstr>Times New Roman</vt:lpstr>
      <vt:lpstr>Wingdings</vt:lpstr>
      <vt:lpstr>Wingdings 3</vt:lpstr>
      <vt:lpstr>Thème Office</vt:lpstr>
      <vt:lpstr>Bases fondamentales de la sédation en réanimation</vt:lpstr>
      <vt:lpstr>Plan </vt:lpstr>
      <vt:lpstr>Introduction </vt:lpstr>
      <vt:lpstr>Généralités (1)</vt:lpstr>
      <vt:lpstr>Généralités (2)</vt:lpstr>
      <vt:lpstr>Généralités (3)</vt:lpstr>
      <vt:lpstr>Généralités (4)</vt:lpstr>
      <vt:lpstr>Généralités (5)</vt:lpstr>
      <vt:lpstr>Généralités (6)</vt:lpstr>
      <vt:lpstr>Évaluation de la sédation-analgésie (1)</vt:lpstr>
      <vt:lpstr>Évaluation de la sédation-analgésie (2)</vt:lpstr>
      <vt:lpstr>Évaluation de la sédation-analgésie (3)</vt:lpstr>
      <vt:lpstr>Évaluation de la sédation-analgésie (4)</vt:lpstr>
      <vt:lpstr>Évaluation de la sédation-analgésie (5)</vt:lpstr>
      <vt:lpstr>Évaluation de la sédation-analgésie (6)</vt:lpstr>
      <vt:lpstr>Évaluation de la sédation-analgésie (7)</vt:lpstr>
      <vt:lpstr>Évaluation de la sédation-analgésie (8)</vt:lpstr>
      <vt:lpstr>Évaluation de la sédation-analgésie (9)</vt:lpstr>
      <vt:lpstr>Évaluation de la sédation-analgésie (10)</vt:lpstr>
      <vt:lpstr>Moyens de sédation (1)</vt:lpstr>
      <vt:lpstr>Moyens de sédation (2)</vt:lpstr>
      <vt:lpstr>Moyens de sédation (3)</vt:lpstr>
      <vt:lpstr>Moyens de sédation (4)</vt:lpstr>
      <vt:lpstr>Présentation PowerPoint</vt:lpstr>
      <vt:lpstr>Propofol</vt:lpstr>
      <vt:lpstr>Présentation PowerPoint</vt:lpstr>
      <vt:lpstr>Midazolam</vt:lpstr>
      <vt:lpstr>Thiopental</vt:lpstr>
      <vt:lpstr>Kétamine </vt:lpstr>
      <vt:lpstr>Dexmetedomidine</vt:lpstr>
      <vt:lpstr>Halogénés</vt:lpstr>
      <vt:lpstr>Moyens de sédation (5)</vt:lpstr>
      <vt:lpstr>Moyens de sédation (6)</vt:lpstr>
      <vt:lpstr>Moyens de sédation (7) Analgésiques  </vt:lpstr>
      <vt:lpstr>Analgésiques </vt:lpstr>
      <vt:lpstr>Modalités d’administration (1)</vt:lpstr>
      <vt:lpstr>Modalités d’administration (2)</vt:lpstr>
      <vt:lpstr>Modalités d’administration (3)</vt:lpstr>
      <vt:lpstr>Modalités d’administration (4)</vt:lpstr>
      <vt:lpstr>Bonne pratique sédation et analgésie en réanimation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fondamentales de la sédation en réanimation</dc:title>
  <dc:creator>Marie</dc:creator>
  <cp:lastModifiedBy>USER</cp:lastModifiedBy>
  <cp:revision>76</cp:revision>
  <dcterms:created xsi:type="dcterms:W3CDTF">2018-11-10T08:17:07Z</dcterms:created>
  <dcterms:modified xsi:type="dcterms:W3CDTF">2018-11-21T07:22:44Z</dcterms:modified>
</cp:coreProperties>
</file>